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1.svg" ContentType="image/svg+xml"/>
  <Override PartName="/ppt/media/image103.svg" ContentType="image/svg+xml"/>
  <Override PartName="/ppt/media/image105.svg" ContentType="image/svg+xml"/>
  <Override PartName="/ppt/media/image107.svg" ContentType="image/svg+xml"/>
  <Override PartName="/ppt/media/image109.svg" ContentType="image/svg+xml"/>
  <Override PartName="/ppt/media/image11.svg" ContentType="image/svg+xml"/>
  <Override PartName="/ppt/media/image111.svg" ContentType="image/svg+xml"/>
  <Override PartName="/ppt/media/image113.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2.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media/image84.svg" ContentType="image/svg+xml"/>
  <Override PartName="/ppt/media/image93.svg" ContentType="image/svg+xml"/>
  <Override PartName="/ppt/media/image97.svg" ContentType="image/svg+xml"/>
  <Override PartName="/ppt/media/image9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5" r:id="rId25"/>
    <p:sldId id="277" r:id="rId27"/>
  </p:sldIdLst>
  <p:sldSz cx="18288000" cy="10287000"/>
  <p:notesSz cx="6858000" cy="9144000"/>
  <p:embeddedFontLst>
    <p:embeddedFont>
      <p:font typeface="Garet Bold" charset="1" panose="00000000000000000000"/>
      <p:regular r:id="rId28"/>
    </p:embeddedFont>
    <p:embeddedFont>
      <p:font typeface="Garet Bold Italics" charset="1" panose="00000000000000000000"/>
      <p:regular r:id="rId29"/>
    </p:embeddedFont>
    <p:embeddedFont>
      <p:font typeface="Garet Italics" charset="1" panose="00000000000000000000"/>
      <p:regular r:id="rId30"/>
    </p:embeddedFont>
    <p:embeddedFont>
      <p:font typeface="Garet" charset="1" panose="00000000000000000000"/>
      <p:regular r:id="rId31"/>
    </p:embeddedFont>
    <p:embeddedFont>
      <p:font typeface="Mont" charset="1" panose="00000500000000000000"/>
      <p:regular r:id="rId32"/>
    </p:embeddedFont>
    <p:embeddedFont>
      <p:font typeface="Mont Bold" charset="1" panose="00000800000000000000"/>
      <p:regular r:id="rId33"/>
    </p:embeddedFont>
    <p:embeddedFont>
      <p:font typeface="Poppins Bold" charset="1" panose="00000800000000000000"/>
      <p:regular r:id="rId34"/>
    </p:embeddedFont>
    <p:embeddedFont>
      <p:font typeface="Poppins" charset="1" panose="000005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5" Type="http://schemas.openxmlformats.org/officeDocument/2006/relationships/slide" Target="slides/slide20.xml"/><Relationship Id="rId27" Type="http://schemas.openxmlformats.org/officeDocument/2006/relationships/slide" Target="slides/slide22.xml"/><Relationship Id="rId28" Type="http://schemas.openxmlformats.org/officeDocument/2006/relationships/font" Target="fonts/font28.fntdata"/><Relationship Id="rId29" Type="http://schemas.openxmlformats.org/officeDocument/2006/relationships/font" Target="fonts/font29.fntdata"/><Relationship Id="rId30" Type="http://schemas.openxmlformats.org/officeDocument/2006/relationships/font" Target="fonts/font30.fntdata"/><Relationship Id="rId31" Type="http://schemas.openxmlformats.org/officeDocument/2006/relationships/font" Target="fonts/font31.fntdata"/><Relationship Id="rId32" Type="http://schemas.openxmlformats.org/officeDocument/2006/relationships/font" Target="fonts/font32.fntdata"/><Relationship Id="rId33" Type="http://schemas.openxmlformats.org/officeDocument/2006/relationships/font" Target="fonts/font33.fntdata"/><Relationship Id="rId34" Type="http://schemas.openxmlformats.org/officeDocument/2006/relationships/font" Target="fonts/font34.fntdata"/><Relationship Id="rId35" Type="http://schemas.openxmlformats.org/officeDocument/2006/relationships/font" Target="fonts/font3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sv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image" Target="../media/image16.png"/><Relationship Id="rId18" Type="http://schemas.openxmlformats.org/officeDocument/2006/relationships/image" Target="../media/image17.svg"/><Relationship Id="rId19" Type="http://schemas.openxmlformats.org/officeDocument/2006/relationships/image" Target="../media/image18.png"/><Relationship Id="rId20" Type="http://schemas.openxmlformats.org/officeDocument/2006/relationships/image" Target="../media/image19.svg"/><Relationship Id="rId21"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1.png"/><Relationship Id="rId5" Type="http://schemas.openxmlformats.org/officeDocument/2006/relationships/image" Target="../media/image22.sv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2.png"/><Relationship Id="rId10" Type="http://schemas.openxmlformats.org/officeDocument/2006/relationships/image" Target="../media/image13.svg"/><Relationship Id="rId11" Type="http://schemas.openxmlformats.org/officeDocument/2006/relationships/image" Target="../media/image31.png"/><Relationship Id="rId12" Type="http://schemas.openxmlformats.org/officeDocument/2006/relationships/image" Target="../media/image32.svg"/><Relationship Id="rId13" Type="http://schemas.openxmlformats.org/officeDocument/2006/relationships/image" Target="../media/image33.png"/><Relationship Id="rId14" Type="http://schemas.openxmlformats.org/officeDocument/2006/relationships/image" Target="../media/image34.sv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svg"/><Relationship Id="rId18" Type="http://schemas.openxmlformats.org/officeDocument/2006/relationships/image" Target="../media/image72.png"/><Relationship Id="rId19" Type="http://schemas.openxmlformats.org/officeDocument/2006/relationships/image" Target="../media/image73.svg"/><Relationship Id="rId20"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sv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6.png"/><Relationship Id="rId8" Type="http://schemas.openxmlformats.org/officeDocument/2006/relationships/image" Target="../media/image27.svg"/><Relationship Id="rId9" Type="http://schemas.openxmlformats.org/officeDocument/2006/relationships/image" Target="../media/image28.png"/><Relationship Id="rId10" Type="http://schemas.openxmlformats.org/officeDocument/2006/relationships/image" Target="../media/image29.svg"/><Relationship Id="rId11" Type="http://schemas.openxmlformats.org/officeDocument/2006/relationships/image" Target="../media/image14.png"/><Relationship Id="rId12" Type="http://schemas.openxmlformats.org/officeDocument/2006/relationships/image" Target="../media/image15.svg"/><Relationship Id="rId13" Type="http://schemas.openxmlformats.org/officeDocument/2006/relationships/image" Target="../media/image30.jpeg"/><Relationship Id="rId14" Type="http://schemas.openxmlformats.org/officeDocument/2006/relationships/image" Target="../media/image16.png"/><Relationship Id="rId15" Type="http://schemas.openxmlformats.org/officeDocument/2006/relationships/image" Target="../media/image17.svg"/><Relationship Id="rId16" Type="http://schemas.openxmlformats.org/officeDocument/2006/relationships/image" Target="../media/image18.png"/><Relationship Id="rId17" Type="http://schemas.openxmlformats.org/officeDocument/2006/relationships/image" Target="../media/image19.svg"/><Relationship Id="rId18" Type="http://schemas.openxmlformats.org/officeDocument/2006/relationships/image" Target="../media/image12.png"/><Relationship Id="rId19" Type="http://schemas.openxmlformats.org/officeDocument/2006/relationships/image" Target="../media/image13.svg"/><Relationship Id="rId20" Type="http://schemas.openxmlformats.org/officeDocument/2006/relationships/image" Target="../media/image31.png"/><Relationship Id="rId21" Type="http://schemas.openxmlformats.org/officeDocument/2006/relationships/image" Target="../media/image32.svg"/><Relationship Id="rId22" Type="http://schemas.openxmlformats.org/officeDocument/2006/relationships/image" Target="../media/image33.png"/><Relationship Id="rId23" Type="http://schemas.openxmlformats.org/officeDocument/2006/relationships/image" Target="../media/image34.svg"/><Relationship Id="rId24" Type="http://schemas.openxmlformats.org/officeDocument/2006/relationships/image" Target="../media/image20.png"/><Relationship Id="rId25" Type="http://schemas.openxmlformats.org/officeDocument/2006/relationships/image" Target="../media/image35.png"/><Relationship Id="rId26" Type="http://schemas.openxmlformats.org/officeDocument/2006/relationships/image" Target="../media/image36.svg"/><Relationship Id="rId27" Type="http://schemas.openxmlformats.org/officeDocument/2006/relationships/image" Target="../media/image37.png"/><Relationship Id="rId28" Type="http://schemas.openxmlformats.org/officeDocument/2006/relationships/image" Target="../media/image38.svg"/><Relationship Id="rId29" Type="http://schemas.openxmlformats.org/officeDocument/2006/relationships/image" Target="../media/image39.png"/><Relationship Id="rId30" Type="http://schemas.openxmlformats.org/officeDocument/2006/relationships/image" Target="../media/image40.svg"/><Relationship Id="rId3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92.png"/><Relationship Id="rId7" Type="http://schemas.openxmlformats.org/officeDocument/2006/relationships/image" Target="../media/image93.svg"/><Relationship Id="rId8" Type="http://schemas.openxmlformats.org/officeDocument/2006/relationships/image" Target="../media/image24.png"/><Relationship Id="rId9" Type="http://schemas.openxmlformats.org/officeDocument/2006/relationships/image" Target="../media/image25.svg"/><Relationship Id="rId10" Type="http://schemas.openxmlformats.org/officeDocument/2006/relationships/image" Target="../media/image94.jpeg"/><Relationship Id="rId11" Type="http://schemas.openxmlformats.org/officeDocument/2006/relationships/image" Target="../media/image95.jpeg"/><Relationship Id="rId12" Type="http://schemas.openxmlformats.org/officeDocument/2006/relationships/image" Target="../media/image100.png"/><Relationship Id="rId13" Type="http://schemas.openxmlformats.org/officeDocument/2006/relationships/image" Target="../media/image101.svg"/><Relationship Id="rId14" Type="http://schemas.openxmlformats.org/officeDocument/2006/relationships/image" Target="../media/image102.png"/><Relationship Id="rId15" Type="http://schemas.openxmlformats.org/officeDocument/2006/relationships/image" Target="../media/image103.svg"/><Relationship Id="rId16" Type="http://schemas.openxmlformats.org/officeDocument/2006/relationships/image" Target="../media/image104.png"/><Relationship Id="rId17" Type="http://schemas.openxmlformats.org/officeDocument/2006/relationships/image" Target="../media/image105.svg"/><Relationship Id="rId18" Type="http://schemas.openxmlformats.org/officeDocument/2006/relationships/image" Target="../media/image106.png"/><Relationship Id="rId19" Type="http://schemas.openxmlformats.org/officeDocument/2006/relationships/image" Target="../media/image107.svg"/><Relationship Id="rId20" Type="http://schemas.openxmlformats.org/officeDocument/2006/relationships/image" Target="../media/image108.png"/><Relationship Id="rId21" Type="http://schemas.openxmlformats.org/officeDocument/2006/relationships/image" Target="../media/image109.svg"/><Relationship Id="rId22" Type="http://schemas.openxmlformats.org/officeDocument/2006/relationships/image" Target="../media/image110.png"/><Relationship Id="rId23" Type="http://schemas.openxmlformats.org/officeDocument/2006/relationships/image" Target="../media/image111.svg"/><Relationship Id="rId24" Type="http://schemas.openxmlformats.org/officeDocument/2006/relationships/image" Target="../media/image7.png"/><Relationship Id="rId25" Type="http://schemas.openxmlformats.org/officeDocument/2006/relationships/image" Target="../media/image8.svg"/><Relationship Id="rId26" Type="http://schemas.openxmlformats.org/officeDocument/2006/relationships/image" Target="../media/image98.png"/><Relationship Id="rId27" Type="http://schemas.openxmlformats.org/officeDocument/2006/relationships/image" Target="../media/image99.svg"/><Relationship Id="rId28" Type="http://schemas.openxmlformats.org/officeDocument/2006/relationships/image" Target="../media/image96.png"/><Relationship Id="rId29" Type="http://schemas.openxmlformats.org/officeDocument/2006/relationships/image" Target="../media/image97.svg"/><Relationship Id="rId30" Type="http://schemas.openxmlformats.org/officeDocument/2006/relationships/image" Target="../media/image112.png"/><Relationship Id="rId31" Type="http://schemas.openxmlformats.org/officeDocument/2006/relationships/image" Target="../media/image113.svg"/><Relationship Id="rId32" Type="http://schemas.openxmlformats.org/officeDocument/2006/relationships/image" Target="../media/image16.png"/><Relationship Id="rId33" Type="http://schemas.openxmlformats.org/officeDocument/2006/relationships/image" Target="../media/image17.svg"/><Relationship Id="rId34" Type="http://schemas.openxmlformats.org/officeDocument/2006/relationships/image" Target="../media/image18.png"/><Relationship Id="rId35" Type="http://schemas.openxmlformats.org/officeDocument/2006/relationships/image" Target="../media/image19.svg"/><Relationship Id="rId36" Type="http://schemas.openxmlformats.org/officeDocument/2006/relationships/image" Target="../media/image12.png"/><Relationship Id="rId37" Type="http://schemas.openxmlformats.org/officeDocument/2006/relationships/image" Target="../media/image13.svg"/><Relationship Id="rId38" Type="http://schemas.openxmlformats.org/officeDocument/2006/relationships/image" Target="../media/image14.png"/><Relationship Id="rId39" Type="http://schemas.openxmlformats.org/officeDocument/2006/relationships/image" Target="../media/image15.svg"/><Relationship Id="rId40"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svg"/><Relationship Id="rId4" Type="http://schemas.openxmlformats.org/officeDocument/2006/relationships/image" Target="../media/image2.png"/><Relationship Id="rId5" Type="http://schemas.openxmlformats.org/officeDocument/2006/relationships/image" Target="../media/image3.svg"/><Relationship Id="rId6" Type="http://schemas.openxmlformats.org/officeDocument/2006/relationships/image" Target="../media/image43.png"/><Relationship Id="rId7" Type="http://schemas.openxmlformats.org/officeDocument/2006/relationships/image" Target="../media/image44.svg"/><Relationship Id="rId8" Type="http://schemas.openxmlformats.org/officeDocument/2006/relationships/image" Target="../media/image45.png"/><Relationship Id="rId9" Type="http://schemas.openxmlformats.org/officeDocument/2006/relationships/image" Target="../media/image46.svg"/><Relationship Id="rId10" Type="http://schemas.openxmlformats.org/officeDocument/2006/relationships/image" Target="../media/image47.png"/><Relationship Id="rId11" Type="http://schemas.openxmlformats.org/officeDocument/2006/relationships/image" Target="../media/image48.svg"/><Relationship Id="rId12" Type="http://schemas.openxmlformats.org/officeDocument/2006/relationships/image" Target="../media/image49.png"/><Relationship Id="rId13" Type="http://schemas.openxmlformats.org/officeDocument/2006/relationships/image" Target="../media/image50.svg"/><Relationship Id="rId14" Type="http://schemas.openxmlformats.org/officeDocument/2006/relationships/image" Target="../media/image51.png"/><Relationship Id="rId15" Type="http://schemas.openxmlformats.org/officeDocument/2006/relationships/image" Target="../media/image52.svg"/><Relationship Id="rId16" Type="http://schemas.openxmlformats.org/officeDocument/2006/relationships/image" Target="../media/image53.png"/><Relationship Id="rId17" Type="http://schemas.openxmlformats.org/officeDocument/2006/relationships/image" Target="../media/image54.svg"/><Relationship Id="rId18" Type="http://schemas.openxmlformats.org/officeDocument/2006/relationships/image" Target="../media/image55.png"/><Relationship Id="rId19" Type="http://schemas.openxmlformats.org/officeDocument/2006/relationships/image" Target="../media/image56.svg"/><Relationship Id="rId20" Type="http://schemas.openxmlformats.org/officeDocument/2006/relationships/image" Target="../media/image57.png"/><Relationship Id="rId21" Type="http://schemas.openxmlformats.org/officeDocument/2006/relationships/image" Target="../media/image58.svg"/><Relationship Id="rId22" Type="http://schemas.openxmlformats.org/officeDocument/2006/relationships/image" Target="../media/image59.png"/><Relationship Id="rId23" Type="http://schemas.openxmlformats.org/officeDocument/2006/relationships/image" Target="../media/image60.svg"/><Relationship Id="rId24" Type="http://schemas.openxmlformats.org/officeDocument/2006/relationships/image" Target="../media/image61.png"/><Relationship Id="rId25" Type="http://schemas.openxmlformats.org/officeDocument/2006/relationships/image" Target="../media/image62.svg"/><Relationship Id="rId26" Type="http://schemas.openxmlformats.org/officeDocument/2006/relationships/image" Target="../media/image63.png"/><Relationship Id="rId27" Type="http://schemas.openxmlformats.org/officeDocument/2006/relationships/image" Target="../media/image64.svg"/><Relationship Id="rId28" Type="http://schemas.openxmlformats.org/officeDocument/2006/relationships/image" Target="../media/image24.png"/><Relationship Id="rId29" Type="http://schemas.openxmlformats.org/officeDocument/2006/relationships/image" Target="../media/image25.svg"/><Relationship Id="rId30" Type="http://schemas.openxmlformats.org/officeDocument/2006/relationships/image" Target="../media/image65.png"/><Relationship Id="rId31" Type="http://schemas.openxmlformats.org/officeDocument/2006/relationships/image" Target="../media/image66.svg"/><Relationship Id="rId32" Type="http://schemas.openxmlformats.org/officeDocument/2006/relationships/image" Target="../media/image26.png"/><Relationship Id="rId33" Type="http://schemas.openxmlformats.org/officeDocument/2006/relationships/image" Target="../media/image27.svg"/><Relationship Id="rId34" Type="http://schemas.openxmlformats.org/officeDocument/2006/relationships/image" Target="../media/image16.png"/><Relationship Id="rId35" Type="http://schemas.openxmlformats.org/officeDocument/2006/relationships/image" Target="../media/image17.svg"/><Relationship Id="rId36" Type="http://schemas.openxmlformats.org/officeDocument/2006/relationships/image" Target="../media/image18.png"/><Relationship Id="rId37" Type="http://schemas.openxmlformats.org/officeDocument/2006/relationships/image" Target="../media/image19.svg"/><Relationship Id="rId38" Type="http://schemas.openxmlformats.org/officeDocument/2006/relationships/image" Target="../media/image20.png"/><Relationship Id="rId39" Type="http://schemas.openxmlformats.org/officeDocument/2006/relationships/image" Target="../media/image67.png"/><Relationship Id="rId40" Type="http://schemas.openxmlformats.org/officeDocument/2006/relationships/image" Target="../media/image6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1.png"/><Relationship Id="rId5" Type="http://schemas.openxmlformats.org/officeDocument/2006/relationships/image" Target="../media/image22.sv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2.png"/><Relationship Id="rId10" Type="http://schemas.openxmlformats.org/officeDocument/2006/relationships/image" Target="../media/image13.svg"/><Relationship Id="rId11" Type="http://schemas.openxmlformats.org/officeDocument/2006/relationships/image" Target="../media/image31.png"/><Relationship Id="rId12" Type="http://schemas.openxmlformats.org/officeDocument/2006/relationships/image" Target="../media/image32.svg"/><Relationship Id="rId13" Type="http://schemas.openxmlformats.org/officeDocument/2006/relationships/image" Target="../media/image33.png"/><Relationship Id="rId14" Type="http://schemas.openxmlformats.org/officeDocument/2006/relationships/image" Target="../media/image34.sv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svg"/><Relationship Id="rId18" Type="http://schemas.openxmlformats.org/officeDocument/2006/relationships/image" Target="../media/image72.png"/><Relationship Id="rId19" Type="http://schemas.openxmlformats.org/officeDocument/2006/relationships/image" Target="../media/image73.svg"/><Relationship Id="rId20"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 Id="rId3" Type="http://schemas.openxmlformats.org/officeDocument/2006/relationships/image" Target="../media/image84.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 Id="rId3" Type="http://schemas.openxmlformats.org/officeDocument/2006/relationships/image" Target="../media/image84.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image" Target="../media/image82.jpe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41.png"/><Relationship Id="rId16" Type="http://schemas.openxmlformats.org/officeDocument/2006/relationships/image" Target="../media/image42.svg"/><Relationship Id="rId1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1.png"/><Relationship Id="rId5" Type="http://schemas.openxmlformats.org/officeDocument/2006/relationships/image" Target="../media/image22.sv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2.png"/><Relationship Id="rId10" Type="http://schemas.openxmlformats.org/officeDocument/2006/relationships/image" Target="../media/image13.svg"/><Relationship Id="rId11" Type="http://schemas.openxmlformats.org/officeDocument/2006/relationships/image" Target="../media/image31.png"/><Relationship Id="rId12" Type="http://schemas.openxmlformats.org/officeDocument/2006/relationships/image" Target="../media/image32.svg"/><Relationship Id="rId13" Type="http://schemas.openxmlformats.org/officeDocument/2006/relationships/image" Target="../media/image33.png"/><Relationship Id="rId14" Type="http://schemas.openxmlformats.org/officeDocument/2006/relationships/image" Target="../media/image34.sv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svg"/><Relationship Id="rId18" Type="http://schemas.openxmlformats.org/officeDocument/2006/relationships/image" Target="../media/image72.png"/><Relationship Id="rId19" Type="http://schemas.openxmlformats.org/officeDocument/2006/relationships/image" Target="../media/image73.svg"/><Relationship Id="rId20" Type="http://schemas.openxmlformats.org/officeDocument/2006/relationships/image" Target="../media/image20.pn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270714" y="5039253"/>
            <a:ext cx="5077099" cy="533095"/>
          </a:xfrm>
          <a:custGeom>
            <a:avLst/>
            <a:gdLst/>
            <a:ahLst/>
            <a:cxnLst/>
            <a:rect r="r" b="b" t="t" l="l"/>
            <a:pathLst>
              <a:path h="533095" w="5077099">
                <a:moveTo>
                  <a:pt x="0" y="0"/>
                </a:moveTo>
                <a:lnTo>
                  <a:pt x="5077099" y="0"/>
                </a:lnTo>
                <a:lnTo>
                  <a:pt x="5077099" y="533095"/>
                </a:lnTo>
                <a:lnTo>
                  <a:pt x="0" y="533095"/>
                </a:lnTo>
                <a:lnTo>
                  <a:pt x="0" y="0"/>
                </a:lnTo>
                <a:close/>
              </a:path>
            </a:pathLst>
          </a:custGeom>
          <a:blipFill>
            <a:blip r:embed="rId2"/>
            <a:stretch>
              <a:fillRect l="0" t="0" r="0" b="0"/>
            </a:stretch>
          </a:blipFill>
        </p:spPr>
        <p:txBody>
          <a:bodyPr/>
          <a:p/>
        </p:txBody>
      </p:sp>
      <p:sp>
        <p:nvSpPr>
          <p:cNvPr name="Freeform 3" id="3"/>
          <p:cNvSpPr/>
          <p:nvPr/>
        </p:nvSpPr>
        <p:spPr>
          <a:xfrm flipH="false" flipV="false" rot="0">
            <a:off x="13699433" y="-842058"/>
            <a:ext cx="11971116" cy="11971116"/>
          </a:xfrm>
          <a:custGeom>
            <a:avLst/>
            <a:gdLst/>
            <a:ahLst/>
            <a:cxnLst/>
            <a:rect r="r" b="b" t="t" l="l"/>
            <a:pathLst>
              <a:path h="11971116" w="11971116">
                <a:moveTo>
                  <a:pt x="0" y="0"/>
                </a:moveTo>
                <a:lnTo>
                  <a:pt x="11971115" y="0"/>
                </a:lnTo>
                <a:lnTo>
                  <a:pt x="11971115" y="11971116"/>
                </a:lnTo>
                <a:lnTo>
                  <a:pt x="0" y="11971116"/>
                </a:lnTo>
                <a:lnTo>
                  <a:pt x="0" y="0"/>
                </a:lnTo>
                <a:close/>
              </a:path>
            </a:pathLst>
          </a:custGeom>
          <a:blipFill>
            <a:blip r:embed="rId3">
              <a:extLst>
                <a:ext uri="{96DAC541-7B7A-43D3-8B79-37D633B846F1}">
                  <asvg:svgBlip xmlns:asvg="http://schemas.microsoft.com/office/drawing/2016/SVG/main" r:embed="rId4"/>
                </a:ext>
              </a:extLst>
            </a:blip>
            <a:stretch>
              <a:fillRect l="-14931" t="-7088" r="-24281" b="-60385"/>
            </a:stretch>
          </a:blipFill>
        </p:spPr>
        <p:txBody>
          <a:bodyPr/>
          <a:p/>
        </p:txBody>
      </p:sp>
      <p:sp>
        <p:nvSpPr>
          <p:cNvPr name="Freeform 4" id="4"/>
          <p:cNvSpPr/>
          <p:nvPr/>
        </p:nvSpPr>
        <p:spPr>
          <a:xfrm flipH="false" flipV="true" rot="0">
            <a:off x="12202365" y="-984514"/>
            <a:ext cx="2915977" cy="4722230"/>
          </a:xfrm>
          <a:custGeom>
            <a:avLst/>
            <a:gdLst/>
            <a:ahLst/>
            <a:cxnLst/>
            <a:rect r="r" b="b" t="t" l="l"/>
            <a:pathLst>
              <a:path h="4722230" w="2915977">
                <a:moveTo>
                  <a:pt x="0" y="4722230"/>
                </a:moveTo>
                <a:lnTo>
                  <a:pt x="2915977" y="4722230"/>
                </a:lnTo>
                <a:lnTo>
                  <a:pt x="2915977" y="0"/>
                </a:lnTo>
                <a:lnTo>
                  <a:pt x="0" y="0"/>
                </a:lnTo>
                <a:lnTo>
                  <a:pt x="0" y="4722230"/>
                </a:lnTo>
                <a:close/>
              </a:path>
            </a:pathLst>
          </a:custGeom>
          <a:blipFill>
            <a:blip r:embed="rId5">
              <a:extLst>
                <a:ext uri="{96DAC541-7B7A-43D3-8B79-37D633B846F1}">
                  <asvg:svgBlip xmlns:asvg="http://schemas.microsoft.com/office/drawing/2016/SVG/main" r:embed="rId6"/>
                </a:ext>
              </a:extLst>
            </a:blip>
            <a:stretch>
              <a:fillRect l="0" t="0" r="0" b="0"/>
            </a:stretch>
          </a:blipFill>
        </p:spPr>
        <p:txBody>
          <a:bodyPr/>
          <a:p/>
        </p:txBody>
      </p:sp>
      <p:grpSp>
        <p:nvGrpSpPr>
          <p:cNvPr name="Group 5" id="5"/>
          <p:cNvGrpSpPr/>
          <p:nvPr/>
        </p:nvGrpSpPr>
        <p:grpSpPr>
          <a:xfrm rot="0">
            <a:off x="12075811" y="1937921"/>
            <a:ext cx="6356590" cy="7469209"/>
            <a:chOff x="0" y="0"/>
            <a:chExt cx="691725" cy="812800"/>
          </a:xfrm>
        </p:grpSpPr>
        <p:sp>
          <p:nvSpPr>
            <p:cNvPr name="Freeform 6" id="6"/>
            <p:cNvSpPr/>
            <p:nvPr/>
          </p:nvSpPr>
          <p:spPr>
            <a:xfrm flipH="false" flipV="false" rot="0">
              <a:off x="0" y="0"/>
              <a:ext cx="691725" cy="812800"/>
            </a:xfrm>
            <a:custGeom>
              <a:avLst/>
              <a:gdLst/>
              <a:ahLst/>
              <a:cxnLst/>
              <a:rect r="r" b="b" t="t" l="l"/>
              <a:pathLst>
                <a:path h="812800" w="691725">
                  <a:moveTo>
                    <a:pt x="121794" y="0"/>
                  </a:moveTo>
                  <a:lnTo>
                    <a:pt x="569931" y="0"/>
                  </a:lnTo>
                  <a:cubicBezTo>
                    <a:pt x="602233" y="0"/>
                    <a:pt x="633211" y="12832"/>
                    <a:pt x="656052" y="35673"/>
                  </a:cubicBezTo>
                  <a:cubicBezTo>
                    <a:pt x="678893" y="58513"/>
                    <a:pt x="691725" y="89492"/>
                    <a:pt x="691725" y="121794"/>
                  </a:cubicBezTo>
                  <a:lnTo>
                    <a:pt x="691725" y="691006"/>
                  </a:lnTo>
                  <a:cubicBezTo>
                    <a:pt x="691725" y="723308"/>
                    <a:pt x="678893" y="754287"/>
                    <a:pt x="656052" y="777127"/>
                  </a:cubicBezTo>
                  <a:cubicBezTo>
                    <a:pt x="633211" y="799968"/>
                    <a:pt x="602233" y="812800"/>
                    <a:pt x="569931" y="812800"/>
                  </a:cubicBezTo>
                  <a:lnTo>
                    <a:pt x="121794" y="812800"/>
                  </a:lnTo>
                  <a:cubicBezTo>
                    <a:pt x="89492" y="812800"/>
                    <a:pt x="58513" y="799968"/>
                    <a:pt x="35673" y="777127"/>
                  </a:cubicBezTo>
                  <a:cubicBezTo>
                    <a:pt x="12832" y="754287"/>
                    <a:pt x="0" y="723308"/>
                    <a:pt x="0" y="691006"/>
                  </a:cubicBezTo>
                  <a:lnTo>
                    <a:pt x="0" y="121794"/>
                  </a:lnTo>
                  <a:cubicBezTo>
                    <a:pt x="0" y="89492"/>
                    <a:pt x="12832" y="58513"/>
                    <a:pt x="35673" y="35673"/>
                  </a:cubicBezTo>
                  <a:cubicBezTo>
                    <a:pt x="58513" y="12832"/>
                    <a:pt x="89492" y="0"/>
                    <a:pt x="121794" y="0"/>
                  </a:cubicBezTo>
                  <a:close/>
                </a:path>
              </a:pathLst>
            </a:custGeom>
            <a:blipFill>
              <a:blip r:embed="rId7"/>
              <a:stretch>
                <a:fillRect l="-41771" t="0" r="-34264" b="0"/>
              </a:stretch>
            </a:blipFill>
          </p:spPr>
        </p:sp>
      </p:grpSp>
      <p:sp>
        <p:nvSpPr>
          <p:cNvPr name="Freeform 7" id="7"/>
          <p:cNvSpPr/>
          <p:nvPr/>
        </p:nvSpPr>
        <p:spPr>
          <a:xfrm flipH="false" flipV="false" rot="0">
            <a:off x="8891550" y="4412369"/>
            <a:ext cx="4902280" cy="4833589"/>
          </a:xfrm>
          <a:custGeom>
            <a:avLst/>
            <a:gdLst/>
            <a:ahLst/>
            <a:cxnLst/>
            <a:rect r="r" b="b" t="t" l="l"/>
            <a:pathLst>
              <a:path h="4833589" w="4902280">
                <a:moveTo>
                  <a:pt x="0" y="0"/>
                </a:moveTo>
                <a:lnTo>
                  <a:pt x="4902281" y="0"/>
                </a:lnTo>
                <a:lnTo>
                  <a:pt x="4902281" y="4833589"/>
                </a:lnTo>
                <a:lnTo>
                  <a:pt x="0" y="4833589"/>
                </a:lnTo>
                <a:lnTo>
                  <a:pt x="0" y="0"/>
                </a:lnTo>
                <a:close/>
              </a:path>
            </a:pathLst>
          </a:custGeom>
          <a:blipFill>
            <a:blip r:embed="rId8">
              <a:extLst>
                <a:ext uri="{96DAC541-7B7A-43D3-8B79-37D633B846F1}">
                  <asvg:svgBlip xmlns:asvg="http://schemas.microsoft.com/office/drawing/2016/SVG/main" r:embed="rId9"/>
                </a:ext>
              </a:extLst>
            </a:blip>
            <a:stretch>
              <a:fillRect l="-469593" t="0" r="0" b="-401144"/>
            </a:stretch>
          </a:blipFill>
        </p:spPr>
        <p:txBody>
          <a:bodyPr/>
          <a:p/>
        </p:txBody>
      </p:sp>
      <p:grpSp>
        <p:nvGrpSpPr>
          <p:cNvPr name="Group 8" id="8"/>
          <p:cNvGrpSpPr/>
          <p:nvPr/>
        </p:nvGrpSpPr>
        <p:grpSpPr>
          <a:xfrm rot="0">
            <a:off x="9176448" y="4662922"/>
            <a:ext cx="4332484" cy="43324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36902" t="0" r="-13003" b="0"/>
              </a:stretch>
            </a:blipFill>
          </p:spPr>
        </p:sp>
      </p:grpSp>
      <p:sp>
        <p:nvSpPr>
          <p:cNvPr name="Freeform 10" id="10"/>
          <p:cNvSpPr/>
          <p:nvPr/>
        </p:nvSpPr>
        <p:spPr>
          <a:xfrm flipH="false" flipV="false" rot="0">
            <a:off x="3639609" y="7041925"/>
            <a:ext cx="2965778" cy="706390"/>
          </a:xfrm>
          <a:custGeom>
            <a:avLst/>
            <a:gdLst/>
            <a:ahLst/>
            <a:cxnLst/>
            <a:rect r="r" b="b" t="t" l="l"/>
            <a:pathLst>
              <a:path h="706390" w="2965778">
                <a:moveTo>
                  <a:pt x="0" y="0"/>
                </a:moveTo>
                <a:lnTo>
                  <a:pt x="2965778" y="0"/>
                </a:lnTo>
                <a:lnTo>
                  <a:pt x="2965778" y="706390"/>
                </a:lnTo>
                <a:lnTo>
                  <a:pt x="0" y="706390"/>
                </a:lnTo>
                <a:lnTo>
                  <a:pt x="0" y="0"/>
                </a:lnTo>
                <a:close/>
              </a:path>
            </a:pathLst>
          </a:custGeom>
          <a:blipFill>
            <a:blip r:embed="rId11">
              <a:extLst>
                <a:ext uri="{96DAC541-7B7A-43D3-8B79-37D633B846F1}">
                  <asvg:svgBlip xmlns:asvg="http://schemas.microsoft.com/office/drawing/2016/SVG/main" r:embed="rId12"/>
                </a:ext>
              </a:extLst>
            </a:blip>
            <a:stretch>
              <a:fillRect l="-22814" t="-58970" r="-10364" b="-91948"/>
            </a:stretch>
          </a:blipFill>
        </p:spPr>
        <p:txBody>
          <a:bodyPr/>
          <a:p/>
        </p:txBody>
      </p:sp>
      <p:sp>
        <p:nvSpPr>
          <p:cNvPr name="Freeform 11" id="11"/>
          <p:cNvSpPr/>
          <p:nvPr/>
        </p:nvSpPr>
        <p:spPr>
          <a:xfrm flipH="false" flipV="false" rot="0">
            <a:off x="10294248" y="1537700"/>
            <a:ext cx="607278" cy="187615"/>
          </a:xfrm>
          <a:custGeom>
            <a:avLst/>
            <a:gdLst/>
            <a:ahLst/>
            <a:cxnLst/>
            <a:rect r="r" b="b" t="t" l="l"/>
            <a:pathLst>
              <a:path h="187615" w="607278">
                <a:moveTo>
                  <a:pt x="0" y="0"/>
                </a:moveTo>
                <a:lnTo>
                  <a:pt x="607278" y="0"/>
                </a:lnTo>
                <a:lnTo>
                  <a:pt x="607278" y="187614"/>
                </a:lnTo>
                <a:lnTo>
                  <a:pt x="0" y="187614"/>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12" id="12"/>
          <p:cNvSpPr/>
          <p:nvPr/>
        </p:nvSpPr>
        <p:spPr>
          <a:xfrm flipH="false" flipV="false" rot="-5400000">
            <a:off x="10295151" y="1537877"/>
            <a:ext cx="605473" cy="187260"/>
          </a:xfrm>
          <a:custGeom>
            <a:avLst/>
            <a:gdLst/>
            <a:ahLst/>
            <a:cxnLst/>
            <a:rect r="r" b="b" t="t" l="l"/>
            <a:pathLst>
              <a:path h="187260" w="605473">
                <a:moveTo>
                  <a:pt x="0" y="0"/>
                </a:moveTo>
                <a:lnTo>
                  <a:pt x="605473" y="0"/>
                </a:lnTo>
                <a:lnTo>
                  <a:pt x="605473" y="187260"/>
                </a:lnTo>
                <a:lnTo>
                  <a:pt x="0" y="187260"/>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Freeform 13" id="13"/>
          <p:cNvSpPr/>
          <p:nvPr/>
        </p:nvSpPr>
        <p:spPr>
          <a:xfrm flipH="false" flipV="false" rot="0">
            <a:off x="636396" y="8160697"/>
            <a:ext cx="469864" cy="145161"/>
          </a:xfrm>
          <a:custGeom>
            <a:avLst/>
            <a:gdLst/>
            <a:ahLst/>
            <a:cxnLst/>
            <a:rect r="r" b="b" t="t" l="l"/>
            <a:pathLst>
              <a:path h="145161" w="469864">
                <a:moveTo>
                  <a:pt x="0" y="0"/>
                </a:moveTo>
                <a:lnTo>
                  <a:pt x="469863" y="0"/>
                </a:lnTo>
                <a:lnTo>
                  <a:pt x="469863" y="145161"/>
                </a:lnTo>
                <a:lnTo>
                  <a:pt x="0" y="145161"/>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14" id="14"/>
          <p:cNvSpPr/>
          <p:nvPr/>
        </p:nvSpPr>
        <p:spPr>
          <a:xfrm flipH="false" flipV="false" rot="-5400000">
            <a:off x="637094" y="8160834"/>
            <a:ext cx="468468" cy="144887"/>
          </a:xfrm>
          <a:custGeom>
            <a:avLst/>
            <a:gdLst/>
            <a:ahLst/>
            <a:cxnLst/>
            <a:rect r="r" b="b" t="t" l="l"/>
            <a:pathLst>
              <a:path h="144887" w="468468">
                <a:moveTo>
                  <a:pt x="0" y="0"/>
                </a:moveTo>
                <a:lnTo>
                  <a:pt x="468467" y="0"/>
                </a:lnTo>
                <a:lnTo>
                  <a:pt x="468467" y="144887"/>
                </a:lnTo>
                <a:lnTo>
                  <a:pt x="0" y="144887"/>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Freeform 15" id="15"/>
          <p:cNvSpPr/>
          <p:nvPr/>
        </p:nvSpPr>
        <p:spPr>
          <a:xfrm flipH="false" flipV="false" rot="0">
            <a:off x="7985594" y="6829164"/>
            <a:ext cx="608081" cy="688158"/>
          </a:xfrm>
          <a:custGeom>
            <a:avLst/>
            <a:gdLst/>
            <a:ahLst/>
            <a:cxnLst/>
            <a:rect r="r" b="b" t="t" l="l"/>
            <a:pathLst>
              <a:path h="688158" w="608081">
                <a:moveTo>
                  <a:pt x="0" y="0"/>
                </a:moveTo>
                <a:lnTo>
                  <a:pt x="608081" y="0"/>
                </a:lnTo>
                <a:lnTo>
                  <a:pt x="608081" y="688157"/>
                </a:lnTo>
                <a:lnTo>
                  <a:pt x="0" y="68815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txBody>
          <a:bodyPr/>
          <a:p/>
        </p:txBody>
      </p:sp>
      <p:sp>
        <p:nvSpPr>
          <p:cNvPr name="Freeform 16" id="16"/>
          <p:cNvSpPr/>
          <p:nvPr/>
        </p:nvSpPr>
        <p:spPr>
          <a:xfrm flipH="false" flipV="false" rot="0">
            <a:off x="8119695" y="7041925"/>
            <a:ext cx="339880" cy="262634"/>
          </a:xfrm>
          <a:custGeom>
            <a:avLst/>
            <a:gdLst/>
            <a:ahLst/>
            <a:cxnLst/>
            <a:rect r="r" b="b" t="t" l="l"/>
            <a:pathLst>
              <a:path h="262634" w="339880">
                <a:moveTo>
                  <a:pt x="0" y="0"/>
                </a:moveTo>
                <a:lnTo>
                  <a:pt x="339879" y="0"/>
                </a:lnTo>
                <a:lnTo>
                  <a:pt x="339879" y="262635"/>
                </a:lnTo>
                <a:lnTo>
                  <a:pt x="0" y="262635"/>
                </a:lnTo>
                <a:lnTo>
                  <a:pt x="0" y="0"/>
                </a:lnTo>
                <a:close/>
              </a:path>
            </a:pathLst>
          </a:custGeom>
          <a:blipFill>
            <a:blip r:embed="rId19">
              <a:extLst>
                <a:ext uri="{96DAC541-7B7A-43D3-8B79-37D633B846F1}">
                  <asvg:svgBlip xmlns:asvg="http://schemas.microsoft.com/office/drawing/2016/SVG/main" r:embed="rId20"/>
                </a:ext>
              </a:extLst>
            </a:blip>
            <a:stretch>
              <a:fillRect l="-10840" t="-27265" r="-10729" b="-30060"/>
            </a:stretch>
          </a:blipFill>
        </p:spPr>
        <p:txBody>
          <a:bodyPr/>
          <a:p/>
        </p:txBody>
      </p:sp>
      <p:sp>
        <p:nvSpPr>
          <p:cNvPr name="Freeform 17" id="17"/>
          <p:cNvSpPr/>
          <p:nvPr/>
        </p:nvSpPr>
        <p:spPr>
          <a:xfrm flipH="false" flipV="false" rot="0">
            <a:off x="1230903" y="1274050"/>
            <a:ext cx="4258893" cy="660193"/>
          </a:xfrm>
          <a:custGeom>
            <a:avLst/>
            <a:gdLst/>
            <a:ahLst/>
            <a:cxnLst/>
            <a:rect r="r" b="b" t="t" l="l"/>
            <a:pathLst>
              <a:path h="660193" w="4258893">
                <a:moveTo>
                  <a:pt x="0" y="0"/>
                </a:moveTo>
                <a:lnTo>
                  <a:pt x="4258894" y="0"/>
                </a:lnTo>
                <a:lnTo>
                  <a:pt x="4258894" y="660193"/>
                </a:lnTo>
                <a:lnTo>
                  <a:pt x="0" y="660193"/>
                </a:lnTo>
                <a:lnTo>
                  <a:pt x="0" y="0"/>
                </a:lnTo>
                <a:close/>
              </a:path>
            </a:pathLst>
          </a:custGeom>
          <a:blipFill>
            <a:blip r:embed="rId21"/>
            <a:stretch>
              <a:fillRect l="0" t="0" r="0" b="0"/>
            </a:stretch>
          </a:blipFill>
        </p:spPr>
        <p:txBody>
          <a:bodyPr/>
          <a:p/>
        </p:txBody>
      </p:sp>
      <p:sp>
        <p:nvSpPr>
          <p:cNvPr name="TextBox 18" id="18"/>
          <p:cNvSpPr txBox="true"/>
          <p:nvPr/>
        </p:nvSpPr>
        <p:spPr>
          <a:xfrm rot="0">
            <a:off x="1252633" y="2883030"/>
            <a:ext cx="10090058" cy="1367270"/>
          </a:xfrm>
          <a:prstGeom prst="rect">
            <a:avLst/>
          </a:prstGeom>
        </p:spPr>
        <p:txBody>
          <a:bodyPr anchor="t" rtlCol="false" tIns="0" lIns="0" bIns="0" rIns="0">
            <a:spAutoFit/>
          </a:bodyPr>
          <a:lstStyle/>
          <a:p>
            <a:pPr algn="l">
              <a:lnSpc>
                <a:spcPts val="10611"/>
              </a:lnSpc>
            </a:pPr>
            <a:r>
              <a:rPr lang="en-US" sz="9227" b="true">
                <a:solidFill>
                  <a:srgbClr val="17273F"/>
                </a:solidFill>
                <a:latin typeface="Garet Bold"/>
                <a:ea typeface="Garet Bold"/>
                <a:cs typeface="Garet Bold"/>
                <a:sym typeface="Garet Bold"/>
              </a:rPr>
              <a:t>Your Protection</a:t>
            </a:r>
          </a:p>
        </p:txBody>
      </p:sp>
      <p:sp>
        <p:nvSpPr>
          <p:cNvPr name="TextBox 19" id="19"/>
          <p:cNvSpPr txBox="true"/>
          <p:nvPr/>
        </p:nvSpPr>
        <p:spPr>
          <a:xfrm rot="0">
            <a:off x="1252633" y="5749632"/>
            <a:ext cx="7448418" cy="816096"/>
          </a:xfrm>
          <a:prstGeom prst="rect">
            <a:avLst/>
          </a:prstGeom>
        </p:spPr>
        <p:txBody>
          <a:bodyPr anchor="t" rtlCol="false" tIns="0" lIns="0" bIns="0" rIns="0">
            <a:spAutoFit/>
          </a:bodyPr>
          <a:lstStyle/>
          <a:p>
            <a:pPr algn="l">
              <a:lnSpc>
                <a:spcPts val="3318"/>
              </a:lnSpc>
            </a:pPr>
            <a:r>
              <a:rPr lang="en-US" sz="2370" i="true" b="true">
                <a:solidFill>
                  <a:srgbClr val="17273F"/>
                </a:solidFill>
                <a:latin typeface="Garet Bold Italics"/>
                <a:ea typeface="Garet Bold Italics"/>
                <a:cs typeface="Garet Bold Italics"/>
                <a:sym typeface="Garet Bold Italics"/>
              </a:rPr>
              <a:t>Kamil Skrzeczyna</a:t>
            </a:r>
            <a:r>
              <a:rPr lang="en-US" sz="2370" i="true">
                <a:solidFill>
                  <a:srgbClr val="17273F"/>
                </a:solidFill>
                <a:latin typeface="Garet Italics"/>
                <a:ea typeface="Garet Italics"/>
                <a:cs typeface="Garet Italics"/>
                <a:sym typeface="Garet Italics"/>
              </a:rPr>
              <a:t>’s </a:t>
            </a:r>
          </a:p>
          <a:p>
            <a:pPr algn="l">
              <a:lnSpc>
                <a:spcPts val="3318"/>
              </a:lnSpc>
            </a:pPr>
            <a:r>
              <a:rPr lang="en-US" sz="2370" i="true">
                <a:solidFill>
                  <a:srgbClr val="17273F"/>
                </a:solidFill>
                <a:latin typeface="Garet Italics"/>
                <a:ea typeface="Garet Italics"/>
                <a:cs typeface="Garet Italics"/>
                <a:sym typeface="Garet Italics"/>
              </a:rPr>
              <a:t>Personal Protection Recommendations</a:t>
            </a:r>
          </a:p>
        </p:txBody>
      </p:sp>
      <p:sp>
        <p:nvSpPr>
          <p:cNvPr name="TextBox 20" id="20"/>
          <p:cNvSpPr txBox="true"/>
          <p:nvPr/>
        </p:nvSpPr>
        <p:spPr>
          <a:xfrm rot="0">
            <a:off x="1252633" y="4281627"/>
            <a:ext cx="8847395" cy="1367270"/>
          </a:xfrm>
          <a:prstGeom prst="rect">
            <a:avLst/>
          </a:prstGeom>
        </p:spPr>
        <p:txBody>
          <a:bodyPr anchor="t" rtlCol="false" tIns="0" lIns="0" bIns="0" rIns="0">
            <a:spAutoFit/>
          </a:bodyPr>
          <a:lstStyle/>
          <a:p>
            <a:pPr algn="l">
              <a:lnSpc>
                <a:spcPts val="10611"/>
              </a:lnSpc>
            </a:pPr>
            <a:r>
              <a:rPr lang="en-US" sz="9227" b="true">
                <a:solidFill>
                  <a:srgbClr val="C41E3A"/>
                </a:solidFill>
                <a:latin typeface="Garet Bold"/>
                <a:ea typeface="Garet Bold"/>
                <a:cs typeface="Garet Bold"/>
                <a:sym typeface="Garet Bold"/>
              </a:rPr>
              <a:t>Our Priority</a:t>
            </a:r>
          </a:p>
        </p:txBody>
      </p:sp>
      <p:sp>
        <p:nvSpPr>
          <p:cNvPr name="TextBox 21" id="21"/>
          <p:cNvSpPr txBox="true"/>
          <p:nvPr/>
        </p:nvSpPr>
        <p:spPr>
          <a:xfrm rot="0">
            <a:off x="1230903" y="7166609"/>
            <a:ext cx="2676165" cy="409397"/>
          </a:xfrm>
          <a:prstGeom prst="rect">
            <a:avLst/>
          </a:prstGeom>
        </p:spPr>
        <p:txBody>
          <a:bodyPr anchor="t" rtlCol="false" tIns="0" lIns="0" bIns="0" rIns="0">
            <a:spAutoFit/>
          </a:bodyPr>
          <a:lstStyle/>
          <a:p>
            <a:pPr algn="l">
              <a:lnSpc>
                <a:spcPts val="3388"/>
              </a:lnSpc>
            </a:pPr>
            <a:r>
              <a:rPr lang="en-US" sz="2420">
                <a:solidFill>
                  <a:srgbClr val="17273F"/>
                </a:solidFill>
                <a:latin typeface="Garet"/>
                <a:ea typeface="Garet"/>
                <a:cs typeface="Garet"/>
                <a:sym typeface="Garet"/>
              </a:rPr>
              <a:t>Presented by</a:t>
            </a:r>
          </a:p>
        </p:txBody>
      </p:sp>
      <p:sp>
        <p:nvSpPr>
          <p:cNvPr name="TextBox 22" id="22"/>
          <p:cNvSpPr txBox="true"/>
          <p:nvPr/>
        </p:nvSpPr>
        <p:spPr>
          <a:xfrm rot="0">
            <a:off x="3693901" y="7166609"/>
            <a:ext cx="2857195" cy="398272"/>
          </a:xfrm>
          <a:prstGeom prst="rect">
            <a:avLst/>
          </a:prstGeom>
        </p:spPr>
        <p:txBody>
          <a:bodyPr anchor="t" rtlCol="false" tIns="0" lIns="0" bIns="0" rIns="0">
            <a:spAutoFit/>
          </a:bodyPr>
          <a:lstStyle/>
          <a:p>
            <a:pPr algn="ctr">
              <a:lnSpc>
                <a:spcPts val="3247"/>
              </a:lnSpc>
            </a:pPr>
            <a:r>
              <a:rPr lang="en-US" sz="2319" b="true">
                <a:solidFill>
                  <a:srgbClr val="FFFFFF"/>
                </a:solidFill>
                <a:latin typeface="Garet Bold"/>
                <a:ea typeface="Garet Bold"/>
                <a:cs typeface="Garet Bold"/>
                <a:sym typeface="Garet Bold"/>
              </a:rPr>
              <a:t>{{advisor_name}}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279647"/>
            <a:ext cx="2921769" cy="371567"/>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Cover</a:t>
            </a:r>
          </a:p>
        </p:txBody>
      </p:sp>
      <p:sp>
        <p:nvSpPr>
          <p:cNvPr name="Freeform 28" id="28"/>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29" id="29"/>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0" id="30"/>
          <p:cNvSpPr txBox="true"/>
          <p:nvPr/>
        </p:nvSpPr>
        <p:spPr>
          <a:xfrm rot="0">
            <a:off x="1079649" y="1057275"/>
            <a:ext cx="6824557" cy="2856194"/>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Life &amp; Critical Illness</a:t>
            </a:r>
          </a:p>
        </p:txBody>
      </p:sp>
      <p:sp>
        <p:nvSpPr>
          <p:cNvPr name="Freeform 31" id="31"/>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2" id="32"/>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3" id="33"/>
          <p:cNvSpPr txBox="true"/>
          <p:nvPr/>
        </p:nvSpPr>
        <p:spPr>
          <a:xfrm rot="0">
            <a:off x="10031129" y="3990169"/>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4" id="34"/>
          <p:cNvSpPr txBox="true"/>
          <p:nvPr/>
        </p:nvSpPr>
        <p:spPr>
          <a:xfrm rot="0">
            <a:off x="10031129" y="442838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35" id="35"/>
          <p:cNvSpPr txBox="true"/>
          <p:nvPr/>
        </p:nvSpPr>
        <p:spPr>
          <a:xfrm rot="0">
            <a:off x="10031129" y="486217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36" id="36"/>
          <p:cNvSpPr txBox="true"/>
          <p:nvPr/>
        </p:nvSpPr>
        <p:spPr>
          <a:xfrm rot="0">
            <a:off x="10031129" y="52959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37" id="37"/>
          <p:cNvSpPr txBox="true"/>
          <p:nvPr/>
        </p:nvSpPr>
        <p:spPr>
          <a:xfrm rot="0">
            <a:off x="10006443" y="5685883"/>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38" id="38"/>
          <p:cNvSpPr txBox="true"/>
          <p:nvPr/>
        </p:nvSpPr>
        <p:spPr>
          <a:xfrm rot="0">
            <a:off x="13402599" y="4040380"/>
            <a:ext cx="2783638" cy="306678"/>
          </a:xfrm>
          <a:prstGeom prst="rect">
            <a:avLst/>
          </a:prstGeom>
        </p:spPr>
        <p:txBody>
          <a:bodyPr anchor="t" rtlCol="false" tIns="0" lIns="0" bIns="0" rIns="0">
            <a:spAutoFit/>
          </a:bodyPr>
          <a:lstStyle/>
          <a:p>
            <a:pPr algn="just">
              <a:lnSpc>
                <a:spcPts val="2519"/>
              </a:lnSpc>
            </a:pPr>
            <a:r>
              <a:rPr lang="en-US" b="true" sz="1799">
                <a:solidFill>
                  <a:srgbClr val="000000"/>
                </a:solidFill>
                <a:latin typeface="Garet Bold"/>
                <a:ea typeface="Garet Bold"/>
                <a:cs typeface="Garet Bold"/>
                <a:sym typeface="Garet Bold"/>
              </a:rPr>
              <a:t>Aviva</a:t>
            </a:r>
          </a:p>
        </p:txBody>
      </p:sp>
      <p:sp>
        <p:nvSpPr>
          <p:cNvPr name="TextBox 39" id="39"/>
          <p:cNvSpPr txBox="true"/>
          <p:nvPr/>
        </p:nvSpPr>
        <p:spPr>
          <a:xfrm rot="0">
            <a:off x="13402599" y="4478593"/>
            <a:ext cx="3324704"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{{life_2_sum_assured}}</a:t>
            </a:r>
          </a:p>
        </p:txBody>
      </p:sp>
      <p:sp>
        <p:nvSpPr>
          <p:cNvPr name="TextBox 40" id="40"/>
          <p:cNvSpPr txBox="true"/>
          <p:nvPr/>
        </p:nvSpPr>
        <p:spPr>
          <a:xfrm rot="0">
            <a:off x="13402599" y="491674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25</a:t>
            </a:r>
          </a:p>
        </p:txBody>
      </p:sp>
      <p:sp>
        <p:nvSpPr>
          <p:cNvPr name="TextBox 41" id="41"/>
          <p:cNvSpPr txBox="true"/>
          <p:nvPr/>
        </p:nvSpPr>
        <p:spPr>
          <a:xfrm rot="0">
            <a:off x="13402599" y="5346187"/>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Upgraded</a:t>
            </a:r>
          </a:p>
        </p:txBody>
      </p:sp>
      <p:sp>
        <p:nvSpPr>
          <p:cNvPr name="TextBox 42" id="42"/>
          <p:cNvSpPr txBox="true"/>
          <p:nvPr/>
        </p:nvSpPr>
        <p:spPr>
          <a:xfrm rot="0">
            <a:off x="13402599" y="5766059"/>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3" id="43"/>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4" id="44"/>
          <p:cNvGrpSpPr/>
          <p:nvPr/>
        </p:nvGrpSpPr>
        <p:grpSpPr>
          <a:xfrm rot="0">
            <a:off x="10006443" y="7689938"/>
            <a:ext cx="3270153" cy="1568362"/>
            <a:chOff x="0" y="0"/>
            <a:chExt cx="861275" cy="413067"/>
          </a:xfrm>
        </p:grpSpPr>
        <p:sp>
          <p:nvSpPr>
            <p:cNvPr name="Freeform 45" id="45"/>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46" id="46"/>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47" id="47"/>
          <p:cNvSpPr txBox="true"/>
          <p:nvPr/>
        </p:nvSpPr>
        <p:spPr>
          <a:xfrm rot="0">
            <a:off x="8970885" y="8170806"/>
            <a:ext cx="5313840" cy="537899"/>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FFFFFF"/>
                </a:solidFill>
                <a:latin typeface="Garet Bold"/>
                <a:ea typeface="Garet Bold"/>
                <a:cs typeface="Garet Bold"/>
                <a:sym typeface="Garet Bold"/>
              </a:rPr>
              <a:t>£</a:t>
            </a:r>
            <a:r>
              <a:rPr lang="en-US" b="true" sz="3200" strike="noStrike" u="none">
                <a:solidFill>
                  <a:srgbClr val="FFFFFF"/>
                </a:solidFill>
                <a:latin typeface="Garet Bold"/>
                <a:ea typeface="Garet Bold"/>
                <a:cs typeface="Garet Bold"/>
                <a:sym typeface="Garet Bold"/>
              </a:rPr>
              <a:t>62.63</a:t>
            </a:r>
          </a:p>
        </p:txBody>
      </p:sp>
      <p:sp>
        <p:nvSpPr>
          <p:cNvPr name="TextBox 48" id="48"/>
          <p:cNvSpPr txBox="true"/>
          <p:nvPr/>
        </p:nvSpPr>
        <p:spPr>
          <a:xfrm rot="0">
            <a:off x="947458" y="5779721"/>
            <a:ext cx="4839735" cy="372691"/>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49" id="49"/>
          <p:cNvSpPr txBox="true"/>
          <p:nvPr/>
        </p:nvSpPr>
        <p:spPr>
          <a:xfrm rot="0">
            <a:off x="1064091" y="6228612"/>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{{life_current_provisions}}</a:t>
            </a:r>
          </a:p>
        </p:txBody>
      </p:sp>
      <p:sp>
        <p:nvSpPr>
          <p:cNvPr name="TextBox 50" id="50"/>
          <p:cNvSpPr txBox="true"/>
          <p:nvPr/>
        </p:nvSpPr>
        <p:spPr>
          <a:xfrm rot="0">
            <a:off x="1064091" y="7458276"/>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51" id="51"/>
          <p:cNvSpPr txBox="true"/>
          <p:nvPr/>
        </p:nvSpPr>
        <p:spPr>
          <a:xfrm rot="0">
            <a:off x="1028700" y="7909205"/>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{{life_current_risk}}</a:t>
            </a:r>
          </a:p>
        </p:txBody>
      </p:sp>
      <p:sp>
        <p:nvSpPr>
          <p:cNvPr name="TextBox 52" id="52"/>
          <p:cNvSpPr txBox="true"/>
          <p:nvPr/>
        </p:nvSpPr>
        <p:spPr>
          <a:xfrm rot="0">
            <a:off x="1064091" y="4718299"/>
            <a:ext cx="7385606" cy="935274"/>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Age: </a:t>
            </a:r>
            <a:r>
              <a:rPr lang="en-US" b="true" sz="1799">
                <a:solidFill>
                  <a:srgbClr val="FFFFFF"/>
                </a:solidFill>
                <a:latin typeface="Garet Bold"/>
                <a:ea typeface="Garet Bold"/>
                <a:cs typeface="Garet Bold"/>
                <a:sym typeface="Garet Bold"/>
              </a:rPr>
              <a:t>38</a:t>
            </a:r>
          </a:p>
          <a:p>
            <a:pPr algn="just" marL="388618" indent="-194309" lvl="1">
              <a:lnSpc>
                <a:spcPts val="2519"/>
              </a:lnSpc>
              <a:buFont typeface="Arial"/>
              <a:buChar char="•"/>
            </a:pPr>
            <a:r>
              <a:rPr lang="en-US" sz="1799">
                <a:solidFill>
                  <a:srgbClr val="FFFFFF"/>
                </a:solidFill>
                <a:latin typeface="Garet"/>
                <a:ea typeface="Garet"/>
                <a:cs typeface="Garet"/>
                <a:sym typeface="Garet"/>
              </a:rPr>
              <a:t>Job Status: </a:t>
            </a:r>
            <a:r>
              <a:rPr lang="en-US" b="true" sz="1799">
                <a:solidFill>
                  <a:srgbClr val="FFFFFF"/>
                </a:solidFill>
                <a:latin typeface="Garet Bold"/>
                <a:ea typeface="Garet Bold"/>
                <a:cs typeface="Garet Bold"/>
                <a:sym typeface="Garet Bold"/>
              </a:rPr>
              <a:t>Auditor</a:t>
            </a:r>
          </a:p>
          <a:p>
            <a:pPr algn="just" marL="388618" indent="-194309" lvl="1">
              <a:lnSpc>
                <a:spcPts val="2519"/>
              </a:lnSpc>
              <a:buFont typeface="Arial"/>
              <a:buChar char="•"/>
            </a:pPr>
            <a:r>
              <a:rPr lang="en-US" sz="1799">
                <a:solidFill>
                  <a:srgbClr val="FFFFFF"/>
                </a:solidFill>
                <a:latin typeface="Garet"/>
                <a:ea typeface="Garet"/>
                <a:cs typeface="Garet"/>
                <a:sym typeface="Garet"/>
              </a:rPr>
              <a:t>Salary: </a:t>
            </a:r>
            <a:r>
              <a:rPr lang="en-US" b="true" sz="1799">
                <a:solidFill>
                  <a:srgbClr val="FFFFFF"/>
                </a:solidFill>
                <a:latin typeface="Garet Bold"/>
                <a:ea typeface="Garet Bold"/>
                <a:cs typeface="Garet Bold"/>
                <a:sym typeface="Garet Bold"/>
              </a:rPr>
              <a:t>27,248</a:t>
            </a:r>
          </a:p>
        </p:txBody>
      </p:sp>
      <p:sp>
        <p:nvSpPr>
          <p:cNvPr name="TextBox 53" id="53"/>
          <p:cNvSpPr txBox="true"/>
          <p:nvPr/>
        </p:nvSpPr>
        <p:spPr>
          <a:xfrm rot="0">
            <a:off x="947458" y="4258302"/>
            <a:ext cx="4839735" cy="372691"/>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About You</a:t>
            </a:r>
          </a:p>
        </p:txBody>
      </p:sp>
      <p:sp>
        <p:nvSpPr>
          <p:cNvPr name="TextBox 54" id="54"/>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BQG0RJ3M55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279647"/>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Your Cover</a:t>
            </a:r>
          </a:p>
        </p:txBody>
      </p:sp>
      <p:sp>
        <p:nvSpPr>
          <p:cNvPr name="Freeform 28" id="28"/>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29" id="29"/>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0" id="30"/>
          <p:cNvSpPr txBox="true"/>
          <p:nvPr/>
        </p:nvSpPr>
        <p:spPr>
          <a:xfrm rot="0">
            <a:off x="1079649" y="1057275"/>
            <a:ext cx="6824557" cy="2856194"/>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Critical Illness</a:t>
            </a:r>
          </a:p>
        </p:txBody>
      </p:sp>
      <p:sp>
        <p:nvSpPr>
          <p:cNvPr name="Freeform 31" id="31"/>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2" id="32"/>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3" id="33"/>
          <p:cNvSpPr txBox="true"/>
          <p:nvPr/>
        </p:nvSpPr>
        <p:spPr>
          <a:xfrm rot="0">
            <a:off x="10031129" y="3990169"/>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4" id="34"/>
          <p:cNvSpPr txBox="true"/>
          <p:nvPr/>
        </p:nvSpPr>
        <p:spPr>
          <a:xfrm rot="0">
            <a:off x="10031129" y="442838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35" id="35"/>
          <p:cNvSpPr txBox="true"/>
          <p:nvPr/>
        </p:nvSpPr>
        <p:spPr>
          <a:xfrm rot="0">
            <a:off x="10031129" y="486217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36" id="36"/>
          <p:cNvSpPr txBox="true"/>
          <p:nvPr/>
        </p:nvSpPr>
        <p:spPr>
          <a:xfrm rot="0">
            <a:off x="10031129" y="52959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37" id="37"/>
          <p:cNvSpPr txBox="true"/>
          <p:nvPr/>
        </p:nvSpPr>
        <p:spPr>
          <a:xfrm rot="0">
            <a:off x="10006443" y="5685883"/>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38" id="38"/>
          <p:cNvSpPr txBox="true"/>
          <p:nvPr/>
        </p:nvSpPr>
        <p:spPr>
          <a:xfrm rot="0">
            <a:off x="13402599" y="4040380"/>
            <a:ext cx="2783638" cy="306678"/>
          </a:xfrm>
          <a:prstGeom prst="rect">
            <a:avLst/>
          </a:prstGeom>
        </p:spPr>
        <p:txBody>
          <a:bodyPr anchor="t" rtlCol="false" tIns="0" lIns="0" bIns="0" rIns="0">
            <a:spAutoFit/>
          </a:bodyPr>
          <a:lstStyle/>
          <a:p>
            <a:pPr algn="just">
              <a:lnSpc>
                <a:spcPts val="2519"/>
              </a:lnSpc>
            </a:pPr>
            <a:r>
              <a:rPr lang="en-US" b="true" sz="1799">
                <a:solidFill>
                  <a:srgbClr val="000000"/>
                </a:solidFill>
                <a:latin typeface="Garet Bold"/>
                <a:ea typeface="Garet Bold"/>
                <a:cs typeface="Garet Bold"/>
                <a:sym typeface="Garet Bold"/>
              </a:rPr>
              <a:t>Aviva</a:t>
            </a:r>
          </a:p>
        </p:txBody>
      </p:sp>
      <p:sp>
        <p:nvSpPr>
          <p:cNvPr name="TextBox 39" id="39"/>
          <p:cNvSpPr txBox="true"/>
          <p:nvPr/>
        </p:nvSpPr>
        <p:spPr>
          <a:xfrm rot="0">
            <a:off x="13402599" y="4478593"/>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{{critical_2_sum_assured}}</a:t>
            </a:r>
          </a:p>
        </p:txBody>
      </p:sp>
      <p:sp>
        <p:nvSpPr>
          <p:cNvPr name="TextBox 40" id="40"/>
          <p:cNvSpPr txBox="true"/>
          <p:nvPr/>
        </p:nvSpPr>
        <p:spPr>
          <a:xfrm rot="0">
            <a:off x="13402599" y="491674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25</a:t>
            </a:r>
          </a:p>
        </p:txBody>
      </p:sp>
      <p:sp>
        <p:nvSpPr>
          <p:cNvPr name="TextBox 41" id="41"/>
          <p:cNvSpPr txBox="true"/>
          <p:nvPr/>
        </p:nvSpPr>
        <p:spPr>
          <a:xfrm rot="0">
            <a:off x="13402599" y="5346187"/>
            <a:ext cx="3063557"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Upgraded</a:t>
            </a:r>
          </a:p>
        </p:txBody>
      </p:sp>
      <p:sp>
        <p:nvSpPr>
          <p:cNvPr name="TextBox 42" id="42"/>
          <p:cNvSpPr txBox="true"/>
          <p:nvPr/>
        </p:nvSpPr>
        <p:spPr>
          <a:xfrm rot="0">
            <a:off x="13402599" y="5766059"/>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3" id="43"/>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4" id="44"/>
          <p:cNvGrpSpPr/>
          <p:nvPr/>
        </p:nvGrpSpPr>
        <p:grpSpPr>
          <a:xfrm rot="0">
            <a:off x="10006443" y="7689938"/>
            <a:ext cx="3270153" cy="1568362"/>
            <a:chOff x="0" y="0"/>
            <a:chExt cx="861275" cy="413067"/>
          </a:xfrm>
        </p:grpSpPr>
        <p:sp>
          <p:nvSpPr>
            <p:cNvPr name="Freeform 45" id="45"/>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46" id="46"/>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47" id="47"/>
          <p:cNvSpPr txBox="true"/>
          <p:nvPr/>
        </p:nvSpPr>
        <p:spPr>
          <a:xfrm rot="0">
            <a:off x="8548889" y="8170806"/>
            <a:ext cx="6157831" cy="537899"/>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FFFFFF"/>
                </a:solidFill>
                <a:latin typeface="Garet Bold"/>
                <a:ea typeface="Garet Bold"/>
                <a:cs typeface="Garet Bold"/>
                <a:sym typeface="Garet Bold"/>
              </a:rPr>
              <a:t>£</a:t>
            </a:r>
            <a:r>
              <a:rPr lang="en-US" b="true" sz="3200" strike="noStrike" u="none">
                <a:solidFill>
                  <a:srgbClr val="FFFFFF"/>
                </a:solidFill>
                <a:latin typeface="Garet Bold"/>
                <a:ea typeface="Garet Bold"/>
                <a:cs typeface="Garet Bold"/>
                <a:sym typeface="Garet Bold"/>
              </a:rPr>
              <a:t>62.63</a:t>
            </a:r>
          </a:p>
        </p:txBody>
      </p:sp>
      <p:sp>
        <p:nvSpPr>
          <p:cNvPr name="TextBox 48" id="48"/>
          <p:cNvSpPr txBox="true"/>
          <p:nvPr/>
        </p:nvSpPr>
        <p:spPr>
          <a:xfrm rot="0">
            <a:off x="947458" y="5779721"/>
            <a:ext cx="4839735" cy="372691"/>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49" id="49"/>
          <p:cNvSpPr txBox="true"/>
          <p:nvPr/>
        </p:nvSpPr>
        <p:spPr>
          <a:xfrm rot="0">
            <a:off x="1064091" y="6228612"/>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{{life_current_provisions}}</a:t>
            </a:r>
          </a:p>
        </p:txBody>
      </p:sp>
      <p:sp>
        <p:nvSpPr>
          <p:cNvPr name="TextBox 50" id="50"/>
          <p:cNvSpPr txBox="true"/>
          <p:nvPr/>
        </p:nvSpPr>
        <p:spPr>
          <a:xfrm rot="0">
            <a:off x="1064091" y="7458276"/>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51" id="51"/>
          <p:cNvSpPr txBox="true"/>
          <p:nvPr/>
        </p:nvSpPr>
        <p:spPr>
          <a:xfrm rot="0">
            <a:off x="1028700" y="7909205"/>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{{life_current_risk}}</a:t>
            </a:r>
          </a:p>
        </p:txBody>
      </p:sp>
      <p:sp>
        <p:nvSpPr>
          <p:cNvPr name="TextBox 52" id="52"/>
          <p:cNvSpPr txBox="true"/>
          <p:nvPr/>
        </p:nvSpPr>
        <p:spPr>
          <a:xfrm rot="0">
            <a:off x="1064091" y="4718299"/>
            <a:ext cx="7385606" cy="935274"/>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Age: </a:t>
            </a:r>
            <a:r>
              <a:rPr lang="en-US" b="true" sz="1799">
                <a:solidFill>
                  <a:srgbClr val="FFFFFF"/>
                </a:solidFill>
                <a:latin typeface="Garet Bold"/>
                <a:ea typeface="Garet Bold"/>
                <a:cs typeface="Garet Bold"/>
                <a:sym typeface="Garet Bold"/>
              </a:rPr>
              <a:t>38</a:t>
            </a:r>
          </a:p>
          <a:p>
            <a:pPr algn="just" marL="388618" indent="-194309" lvl="1">
              <a:lnSpc>
                <a:spcPts val="2519"/>
              </a:lnSpc>
              <a:buFont typeface="Arial"/>
              <a:buChar char="•"/>
            </a:pPr>
            <a:r>
              <a:rPr lang="en-US" sz="1799">
                <a:solidFill>
                  <a:srgbClr val="FFFFFF"/>
                </a:solidFill>
                <a:latin typeface="Garet"/>
                <a:ea typeface="Garet"/>
                <a:cs typeface="Garet"/>
                <a:sym typeface="Garet"/>
              </a:rPr>
              <a:t>Job Status: </a:t>
            </a:r>
            <a:r>
              <a:rPr lang="en-US" b="true" sz="1799">
                <a:solidFill>
                  <a:srgbClr val="FFFFFF"/>
                </a:solidFill>
                <a:latin typeface="Garet Bold"/>
                <a:ea typeface="Garet Bold"/>
                <a:cs typeface="Garet Bold"/>
                <a:sym typeface="Garet Bold"/>
              </a:rPr>
              <a:t>Auditor</a:t>
            </a:r>
          </a:p>
          <a:p>
            <a:pPr algn="just" marL="388618" indent="-194309" lvl="1">
              <a:lnSpc>
                <a:spcPts val="2519"/>
              </a:lnSpc>
              <a:buFont typeface="Arial"/>
              <a:buChar char="•"/>
            </a:pPr>
            <a:r>
              <a:rPr lang="en-US" sz="1799">
                <a:solidFill>
                  <a:srgbClr val="FFFFFF"/>
                </a:solidFill>
                <a:latin typeface="Garet"/>
                <a:ea typeface="Garet"/>
                <a:cs typeface="Garet"/>
                <a:sym typeface="Garet"/>
              </a:rPr>
              <a:t>Salary: </a:t>
            </a:r>
            <a:r>
              <a:rPr lang="en-US" b="true" sz="1799">
                <a:solidFill>
                  <a:srgbClr val="FFFFFF"/>
                </a:solidFill>
                <a:latin typeface="Garet Bold"/>
                <a:ea typeface="Garet Bold"/>
                <a:cs typeface="Garet Bold"/>
                <a:sym typeface="Garet Bold"/>
              </a:rPr>
              <a:t>27,248</a:t>
            </a:r>
          </a:p>
        </p:txBody>
      </p:sp>
      <p:sp>
        <p:nvSpPr>
          <p:cNvPr name="TextBox 53" id="53"/>
          <p:cNvSpPr txBox="true"/>
          <p:nvPr/>
        </p:nvSpPr>
        <p:spPr>
          <a:xfrm rot="0">
            <a:off x="947458" y="4258302"/>
            <a:ext cx="4839735" cy="372691"/>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About You</a:t>
            </a:r>
          </a:p>
        </p:txBody>
      </p:sp>
      <p:sp>
        <p:nvSpPr>
          <p:cNvPr name="TextBox 54" id="54"/>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BQG0RJ3M55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98852" y="1362748"/>
            <a:ext cx="1196737" cy="1337136"/>
          </a:xfrm>
          <a:custGeom>
            <a:avLst/>
            <a:gdLst/>
            <a:ahLst/>
            <a:cxnLst/>
            <a:rect r="r" b="b" t="t" l="l"/>
            <a:pathLst>
              <a:path h="1337136" w="1196737">
                <a:moveTo>
                  <a:pt x="0" y="0"/>
                </a:moveTo>
                <a:lnTo>
                  <a:pt x="1196736" y="0"/>
                </a:lnTo>
                <a:lnTo>
                  <a:pt x="1196736" y="1337136"/>
                </a:lnTo>
                <a:lnTo>
                  <a:pt x="0" y="133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3" id="3"/>
          <p:cNvSpPr/>
          <p:nvPr/>
        </p:nvSpPr>
        <p:spPr>
          <a:xfrm flipH="false" flipV="false" rot="0">
            <a:off x="11151949" y="2230635"/>
            <a:ext cx="13911298" cy="4611218"/>
          </a:xfrm>
          <a:custGeom>
            <a:avLst/>
            <a:gdLst/>
            <a:ahLst/>
            <a:cxnLst/>
            <a:rect r="r" b="b" t="t" l="l"/>
            <a:pathLst>
              <a:path h="4611218" w="13911298">
                <a:moveTo>
                  <a:pt x="0" y="0"/>
                </a:moveTo>
                <a:lnTo>
                  <a:pt x="13911298" y="0"/>
                </a:lnTo>
                <a:lnTo>
                  <a:pt x="13911298" y="4611219"/>
                </a:lnTo>
                <a:lnTo>
                  <a:pt x="0" y="4611219"/>
                </a:lnTo>
                <a:lnTo>
                  <a:pt x="0" y="0"/>
                </a:lnTo>
                <a:close/>
              </a:path>
            </a:pathLst>
          </a:custGeom>
          <a:blipFill>
            <a:blip r:embed="rId4">
              <a:extLst>
                <a:ext uri="{96DAC541-7B7A-43D3-8B79-37D633B846F1}">
                  <asvg:svgBlip xmlns:asvg="http://schemas.microsoft.com/office/drawing/2016/SVG/main" r:embed="rId5"/>
                </a:ext>
              </a:extLst>
            </a:blip>
            <a:stretch>
              <a:fillRect l="0" t="0" r="-82881" b="0"/>
            </a:stretch>
          </a:blipFill>
        </p:spPr>
        <p:txBody>
          <a:bodyPr/>
          <a:p/>
        </p:txBody>
      </p:sp>
      <p:sp>
        <p:nvSpPr>
          <p:cNvPr name="Freeform 4" id="4"/>
          <p:cNvSpPr/>
          <p:nvPr/>
        </p:nvSpPr>
        <p:spPr>
          <a:xfrm flipH="false" flipV="false" rot="0">
            <a:off x="11820663" y="6835776"/>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sp>
        <p:nvSpPr>
          <p:cNvPr name="Freeform 5" id="5"/>
          <p:cNvSpPr/>
          <p:nvPr/>
        </p:nvSpPr>
        <p:spPr>
          <a:xfrm flipH="false" flipV="false" rot="0">
            <a:off x="4934612" y="6262292"/>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6" id="6"/>
          <p:cNvSpPr/>
          <p:nvPr/>
        </p:nvSpPr>
        <p:spPr>
          <a:xfrm flipH="false" flipV="false" rot="0">
            <a:off x="7039650" y="6262292"/>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7" id="7"/>
          <p:cNvSpPr/>
          <p:nvPr/>
        </p:nvSpPr>
        <p:spPr>
          <a:xfrm flipH="false" flipV="false" rot="0">
            <a:off x="7046818" y="736708"/>
            <a:ext cx="912369" cy="281871"/>
          </a:xfrm>
          <a:custGeom>
            <a:avLst/>
            <a:gdLst/>
            <a:ahLst/>
            <a:cxnLst/>
            <a:rect r="r" b="b" t="t" l="l"/>
            <a:pathLst>
              <a:path h="281871" w="912369">
                <a:moveTo>
                  <a:pt x="0" y="0"/>
                </a:moveTo>
                <a:lnTo>
                  <a:pt x="912369" y="0"/>
                </a:lnTo>
                <a:lnTo>
                  <a:pt x="912369" y="281871"/>
                </a:lnTo>
                <a:lnTo>
                  <a:pt x="0" y="281871"/>
                </a:lnTo>
                <a:lnTo>
                  <a:pt x="0" y="0"/>
                </a:lnTo>
                <a:close/>
              </a:path>
            </a:pathLst>
          </a:custGeom>
          <a:blipFill>
            <a:blip r:embed="rId9">
              <a:extLst>
                <a:ext uri="{96DAC541-7B7A-43D3-8B79-37D633B846F1}">
                  <asvg:svgBlip xmlns:asvg="http://schemas.microsoft.com/office/drawing/2016/SVG/main" r:embed="rId10"/>
                </a:ext>
              </a:extLst>
            </a:blip>
            <a:stretch>
              <a:fillRect l="-28013" t="0" r="-57816" b="0"/>
            </a:stretch>
          </a:blipFill>
        </p:spPr>
        <p:txBody>
          <a:bodyPr/>
          <a:p/>
        </p:txBody>
      </p:sp>
      <p:sp>
        <p:nvSpPr>
          <p:cNvPr name="Freeform 8" id="8"/>
          <p:cNvSpPr/>
          <p:nvPr/>
        </p:nvSpPr>
        <p:spPr>
          <a:xfrm flipH="false" flipV="false" rot="-5400000">
            <a:off x="7048174" y="736974"/>
            <a:ext cx="909658" cy="281339"/>
          </a:xfrm>
          <a:custGeom>
            <a:avLst/>
            <a:gdLst/>
            <a:ahLst/>
            <a:cxnLst/>
            <a:rect r="r" b="b" t="t" l="l"/>
            <a:pathLst>
              <a:path h="281339" w="909658">
                <a:moveTo>
                  <a:pt x="0" y="0"/>
                </a:moveTo>
                <a:lnTo>
                  <a:pt x="909658" y="0"/>
                </a:lnTo>
                <a:lnTo>
                  <a:pt x="909658" y="281339"/>
                </a:lnTo>
                <a:lnTo>
                  <a:pt x="0" y="281339"/>
                </a:lnTo>
                <a:lnTo>
                  <a:pt x="0" y="0"/>
                </a:lnTo>
                <a:close/>
              </a:path>
            </a:pathLst>
          </a:custGeom>
          <a:blipFill>
            <a:blip r:embed="rId7">
              <a:extLst>
                <a:ext uri="{96DAC541-7B7A-43D3-8B79-37D633B846F1}">
                  <asvg:svgBlip xmlns:asvg="http://schemas.microsoft.com/office/drawing/2016/SVG/main" r:embed="rId8"/>
                </a:ext>
              </a:extLst>
            </a:blip>
            <a:stretch>
              <a:fillRect l="-24033" t="-107723" r="-4438" b="-1529"/>
            </a:stretch>
          </a:blipFill>
        </p:spPr>
        <p:txBody>
          <a:bodyPr/>
          <a:p/>
        </p:txBody>
      </p:sp>
      <p:sp>
        <p:nvSpPr>
          <p:cNvPr name="Freeform 9" id="9"/>
          <p:cNvSpPr/>
          <p:nvPr/>
        </p:nvSpPr>
        <p:spPr>
          <a:xfrm flipH="false" flipV="false" rot="0">
            <a:off x="8421252" y="3645485"/>
            <a:ext cx="722748" cy="268947"/>
          </a:xfrm>
          <a:custGeom>
            <a:avLst/>
            <a:gdLst/>
            <a:ahLst/>
            <a:cxnLst/>
            <a:rect r="r" b="b" t="t" l="l"/>
            <a:pathLst>
              <a:path h="268947" w="722748">
                <a:moveTo>
                  <a:pt x="0" y="0"/>
                </a:moveTo>
                <a:lnTo>
                  <a:pt x="722748" y="0"/>
                </a:lnTo>
                <a:lnTo>
                  <a:pt x="722748" y="268947"/>
                </a:lnTo>
                <a:lnTo>
                  <a:pt x="0" y="268947"/>
                </a:lnTo>
                <a:lnTo>
                  <a:pt x="0" y="0"/>
                </a:lnTo>
                <a:close/>
              </a:path>
            </a:pathLst>
          </a:custGeom>
          <a:blipFill>
            <a:blip r:embed="rId11">
              <a:extLst>
                <a:ext uri="{96DAC541-7B7A-43D3-8B79-37D633B846F1}">
                  <asvg:svgBlip xmlns:asvg="http://schemas.microsoft.com/office/drawing/2016/SVG/main" r:embed="rId12"/>
                </a:ext>
              </a:extLst>
            </a:blip>
            <a:stretch>
              <a:fillRect l="-157485" t="-205270" r="-142070" b="-176568"/>
            </a:stretch>
          </a:blipFill>
        </p:spPr>
        <p:txBody>
          <a:bodyPr/>
          <a:p/>
        </p:txBody>
      </p:sp>
      <p:sp>
        <p:nvSpPr>
          <p:cNvPr name="Freeform 10" id="10"/>
          <p:cNvSpPr/>
          <p:nvPr/>
        </p:nvSpPr>
        <p:spPr>
          <a:xfrm flipH="false" flipV="false" rot="0">
            <a:off x="8658638" y="3404897"/>
            <a:ext cx="247976" cy="750123"/>
          </a:xfrm>
          <a:custGeom>
            <a:avLst/>
            <a:gdLst/>
            <a:ahLst/>
            <a:cxnLst/>
            <a:rect r="r" b="b" t="t" l="l"/>
            <a:pathLst>
              <a:path h="750123" w="247976">
                <a:moveTo>
                  <a:pt x="0" y="0"/>
                </a:moveTo>
                <a:lnTo>
                  <a:pt x="247976" y="0"/>
                </a:lnTo>
                <a:lnTo>
                  <a:pt x="247976" y="750123"/>
                </a:lnTo>
                <a:lnTo>
                  <a:pt x="0" y="750123"/>
                </a:lnTo>
                <a:lnTo>
                  <a:pt x="0" y="0"/>
                </a:lnTo>
                <a:close/>
              </a:path>
            </a:pathLst>
          </a:custGeom>
          <a:blipFill>
            <a:blip r:embed="rId13">
              <a:extLst>
                <a:ext uri="{96DAC541-7B7A-43D3-8B79-37D633B846F1}">
                  <asvg:svgBlip xmlns:asvg="http://schemas.microsoft.com/office/drawing/2016/SVG/main" r:embed="rId14"/>
                </a:ext>
              </a:extLst>
            </a:blip>
            <a:stretch>
              <a:fillRect l="-51038" t="-20505" r="-249216" b="-11810"/>
            </a:stretch>
          </a:blipFill>
        </p:spPr>
        <p:txBody>
          <a:bodyPr/>
          <a:p/>
        </p:txBody>
      </p:sp>
      <p:grpSp>
        <p:nvGrpSpPr>
          <p:cNvPr name="Group 11" id="11"/>
          <p:cNvGrpSpPr/>
          <p:nvPr/>
        </p:nvGrpSpPr>
        <p:grpSpPr>
          <a:xfrm rot="0">
            <a:off x="11151949" y="-577994"/>
            <a:ext cx="7406718" cy="6408075"/>
            <a:chOff x="0" y="0"/>
            <a:chExt cx="752062" cy="650662"/>
          </a:xfrm>
        </p:grpSpPr>
        <p:sp>
          <p:nvSpPr>
            <p:cNvPr name="Freeform 12" id="12"/>
            <p:cNvSpPr/>
            <p:nvPr/>
          </p:nvSpPr>
          <p:spPr>
            <a:xfrm flipH="false" flipV="false" rot="0">
              <a:off x="0" y="0"/>
              <a:ext cx="752062" cy="650662"/>
            </a:xfrm>
            <a:custGeom>
              <a:avLst/>
              <a:gdLst/>
              <a:ahLst/>
              <a:cxnLst/>
              <a:rect r="r" b="b" t="t" l="l"/>
              <a:pathLst>
                <a:path h="650662" w="752062">
                  <a:moveTo>
                    <a:pt x="104526" y="0"/>
                  </a:moveTo>
                  <a:lnTo>
                    <a:pt x="647536" y="0"/>
                  </a:lnTo>
                  <a:cubicBezTo>
                    <a:pt x="675258" y="0"/>
                    <a:pt x="701845" y="11012"/>
                    <a:pt x="721447" y="30615"/>
                  </a:cubicBezTo>
                  <a:cubicBezTo>
                    <a:pt x="741050" y="50217"/>
                    <a:pt x="752062" y="76804"/>
                    <a:pt x="752062" y="104526"/>
                  </a:cubicBezTo>
                  <a:lnTo>
                    <a:pt x="752062" y="546136"/>
                  </a:lnTo>
                  <a:cubicBezTo>
                    <a:pt x="752062" y="603864"/>
                    <a:pt x="705264" y="650662"/>
                    <a:pt x="647536" y="650662"/>
                  </a:cubicBezTo>
                  <a:lnTo>
                    <a:pt x="104526" y="650662"/>
                  </a:lnTo>
                  <a:cubicBezTo>
                    <a:pt x="46798" y="650662"/>
                    <a:pt x="0" y="603864"/>
                    <a:pt x="0" y="546136"/>
                  </a:cubicBezTo>
                  <a:lnTo>
                    <a:pt x="0" y="104526"/>
                  </a:lnTo>
                  <a:cubicBezTo>
                    <a:pt x="0" y="46798"/>
                    <a:pt x="46798" y="0"/>
                    <a:pt x="104526" y="0"/>
                  </a:cubicBezTo>
                  <a:close/>
                </a:path>
              </a:pathLst>
            </a:custGeom>
            <a:blipFill>
              <a:blip r:embed="rId15"/>
              <a:stretch>
                <a:fillRect l="-29741" t="0" r="-29741" b="0"/>
              </a:stretch>
            </a:blipFill>
          </p:spPr>
        </p:sp>
      </p:grpSp>
      <p:sp>
        <p:nvSpPr>
          <p:cNvPr name="Freeform 13" id="13"/>
          <p:cNvSpPr/>
          <p:nvPr/>
        </p:nvSpPr>
        <p:spPr>
          <a:xfrm flipH="false" flipV="false" rot="0">
            <a:off x="-989014" y="9877202"/>
            <a:ext cx="10843988" cy="1748593"/>
          </a:xfrm>
          <a:custGeom>
            <a:avLst/>
            <a:gdLst/>
            <a:ahLst/>
            <a:cxnLst/>
            <a:rect r="r" b="b" t="t" l="l"/>
            <a:pathLst>
              <a:path h="1748593" w="10843988">
                <a:moveTo>
                  <a:pt x="0" y="0"/>
                </a:moveTo>
                <a:lnTo>
                  <a:pt x="10843987" y="0"/>
                </a:lnTo>
                <a:lnTo>
                  <a:pt x="10843987" y="1748593"/>
                </a:lnTo>
                <a:lnTo>
                  <a:pt x="0" y="17485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txBody>
          <a:bodyPr/>
          <a:p/>
        </p:txBody>
      </p:sp>
      <p:sp>
        <p:nvSpPr>
          <p:cNvPr name="Freeform 14" id="14"/>
          <p:cNvSpPr/>
          <p:nvPr/>
        </p:nvSpPr>
        <p:spPr>
          <a:xfrm flipH="false" flipV="false" rot="0">
            <a:off x="4240817" y="9748682"/>
            <a:ext cx="14998829" cy="2587298"/>
          </a:xfrm>
          <a:custGeom>
            <a:avLst/>
            <a:gdLst/>
            <a:ahLst/>
            <a:cxnLst/>
            <a:rect r="r" b="b" t="t" l="l"/>
            <a:pathLst>
              <a:path h="2587298" w="14998829">
                <a:moveTo>
                  <a:pt x="0" y="0"/>
                </a:moveTo>
                <a:lnTo>
                  <a:pt x="14998829" y="0"/>
                </a:lnTo>
                <a:lnTo>
                  <a:pt x="14998829" y="2587298"/>
                </a:lnTo>
                <a:lnTo>
                  <a:pt x="0" y="25872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txBody>
          <a:bodyPr/>
          <a:p/>
        </p:txBody>
      </p:sp>
      <p:sp>
        <p:nvSpPr>
          <p:cNvPr name="Freeform 15" id="15"/>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20"/>
            <a:stretch>
              <a:fillRect l="0" t="0" r="0" b="0"/>
            </a:stretch>
          </a:blipFill>
        </p:spPr>
        <p:txBody>
          <a:bodyPr/>
          <a:p/>
        </p:txBody>
      </p:sp>
      <p:sp>
        <p:nvSpPr>
          <p:cNvPr name="Freeform 16" id="16"/>
          <p:cNvSpPr/>
          <p:nvPr/>
        </p:nvSpPr>
        <p:spPr>
          <a:xfrm flipH="false" flipV="false" rot="5400000">
            <a:off x="7656501" y="2971888"/>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grpSp>
        <p:nvGrpSpPr>
          <p:cNvPr name="Group 17" id="17"/>
          <p:cNvGrpSpPr/>
          <p:nvPr/>
        </p:nvGrpSpPr>
        <p:grpSpPr>
          <a:xfrm rot="0">
            <a:off x="1664459" y="7765515"/>
            <a:ext cx="3270153" cy="1568362"/>
            <a:chOff x="0" y="0"/>
            <a:chExt cx="861275" cy="413067"/>
          </a:xfrm>
        </p:grpSpPr>
        <p:sp>
          <p:nvSpPr>
            <p:cNvPr name="Freeform 18" id="18"/>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19" id="19"/>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grpSp>
        <p:nvGrpSpPr>
          <p:cNvPr name="Group 20" id="20"/>
          <p:cNvGrpSpPr/>
          <p:nvPr/>
        </p:nvGrpSpPr>
        <p:grpSpPr>
          <a:xfrm rot="0">
            <a:off x="5766767" y="7765515"/>
            <a:ext cx="3270153" cy="1568362"/>
            <a:chOff x="0" y="0"/>
            <a:chExt cx="861275" cy="413067"/>
          </a:xfrm>
        </p:grpSpPr>
        <p:sp>
          <p:nvSpPr>
            <p:cNvPr name="Freeform 21" id="21"/>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22" id="22"/>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23" id="23"/>
          <p:cNvSpPr txBox="true"/>
          <p:nvPr/>
        </p:nvSpPr>
        <p:spPr>
          <a:xfrm rot="0">
            <a:off x="1252633" y="2627873"/>
            <a:ext cx="6824557" cy="2856194"/>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Life &amp; Critical Illness</a:t>
            </a:r>
          </a:p>
        </p:txBody>
      </p:sp>
      <p:sp>
        <p:nvSpPr>
          <p:cNvPr name="TextBox 24" id="24"/>
          <p:cNvSpPr txBox="true"/>
          <p:nvPr/>
        </p:nvSpPr>
        <p:spPr>
          <a:xfrm rot="0">
            <a:off x="1252633" y="4710453"/>
            <a:ext cx="8342956" cy="2571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Protecting you and your loved ones in the event of the unexpected.</a:t>
            </a:r>
          </a:p>
        </p:txBody>
      </p:sp>
      <p:sp>
        <p:nvSpPr>
          <p:cNvPr name="TextBox 25" id="25"/>
          <p:cNvSpPr txBox="true"/>
          <p:nvPr/>
        </p:nvSpPr>
        <p:spPr>
          <a:xfrm rot="0">
            <a:off x="1252633" y="6218115"/>
            <a:ext cx="3512078" cy="603342"/>
          </a:xfrm>
          <a:prstGeom prst="rect">
            <a:avLst/>
          </a:prstGeom>
        </p:spPr>
        <p:txBody>
          <a:bodyPr anchor="t" rtlCol="false" tIns="0" lIns="0" bIns="0" rIns="0">
            <a:spAutoFit/>
          </a:bodyPr>
          <a:lstStyle/>
          <a:p>
            <a:pPr algn="l">
              <a:lnSpc>
                <a:spcPts val="2444"/>
              </a:lnSpc>
            </a:pPr>
            <a:r>
              <a:rPr lang="en-US" sz="1746" b="true">
                <a:solidFill>
                  <a:srgbClr val="17273F"/>
                </a:solidFill>
                <a:latin typeface="Garet Bold"/>
                <a:ea typeface="Garet Bold"/>
                <a:cs typeface="Garet Bold"/>
                <a:sym typeface="Garet Bold"/>
              </a:rPr>
              <a:t>Kamil Skrzeczyna’s Recommendation For:</a:t>
            </a:r>
          </a:p>
        </p:txBody>
      </p:sp>
      <p:sp>
        <p:nvSpPr>
          <p:cNvPr name="TextBox 26" id="26"/>
          <p:cNvSpPr txBox="true"/>
          <p:nvPr/>
        </p:nvSpPr>
        <p:spPr>
          <a:xfrm rot="0">
            <a:off x="5037970" y="6351516"/>
            <a:ext cx="4608878" cy="353409"/>
          </a:xfrm>
          <a:prstGeom prst="rect">
            <a:avLst/>
          </a:prstGeom>
        </p:spPr>
        <p:txBody>
          <a:bodyPr anchor="t" rtlCol="false" tIns="0" lIns="0" bIns="0" rIns="0">
            <a:spAutoFit/>
          </a:bodyPr>
          <a:lstStyle/>
          <a:p>
            <a:pPr algn="ctr">
              <a:lnSpc>
                <a:spcPts val="2864"/>
              </a:lnSpc>
            </a:pPr>
            <a:r>
              <a:rPr lang="en-US" sz="2046" b="true">
                <a:solidFill>
                  <a:srgbClr val="FFFFFF"/>
                </a:solidFill>
                <a:latin typeface="Garet Bold"/>
                <a:ea typeface="Garet Bold"/>
                <a:cs typeface="Garet Bold"/>
                <a:sym typeface="Garet Bold"/>
              </a:rPr>
              <a:t>Life &amp; Critical Illness Protection</a:t>
            </a:r>
          </a:p>
        </p:txBody>
      </p:sp>
      <p:sp>
        <p:nvSpPr>
          <p:cNvPr name="TextBox 27" id="27"/>
          <p:cNvSpPr txBox="true"/>
          <p:nvPr/>
        </p:nvSpPr>
        <p:spPr>
          <a:xfrm rot="0">
            <a:off x="2406358" y="7321236"/>
            <a:ext cx="1855598" cy="357597"/>
          </a:xfrm>
          <a:prstGeom prst="rect">
            <a:avLst/>
          </a:prstGeom>
        </p:spPr>
        <p:txBody>
          <a:bodyPr anchor="t" rtlCol="false" tIns="0" lIns="0" bIns="0" rIns="0">
            <a:spAutoFit/>
          </a:bodyPr>
          <a:lstStyle/>
          <a:p>
            <a:pPr algn="l">
              <a:lnSpc>
                <a:spcPts val="2864"/>
              </a:lnSpc>
            </a:pPr>
            <a:r>
              <a:rPr lang="en-US" sz="2046" b="true">
                <a:solidFill>
                  <a:srgbClr val="17273F"/>
                </a:solidFill>
                <a:latin typeface="Garet Bold"/>
                <a:ea typeface="Garet Bold"/>
                <a:cs typeface="Garet Bold"/>
                <a:sym typeface="Garet Bold"/>
              </a:rPr>
              <a:t>Assured For</a:t>
            </a:r>
          </a:p>
        </p:txBody>
      </p:sp>
      <p:sp>
        <p:nvSpPr>
          <p:cNvPr name="TextBox 28" id="28"/>
          <p:cNvSpPr txBox="true"/>
          <p:nvPr/>
        </p:nvSpPr>
        <p:spPr>
          <a:xfrm rot="0">
            <a:off x="647404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Term</a:t>
            </a:r>
          </a:p>
        </p:txBody>
      </p:sp>
      <p:grpSp>
        <p:nvGrpSpPr>
          <p:cNvPr name="Group 29" id="29"/>
          <p:cNvGrpSpPr/>
          <p:nvPr/>
        </p:nvGrpSpPr>
        <p:grpSpPr>
          <a:xfrm rot="0">
            <a:off x="9989407" y="7765515"/>
            <a:ext cx="3270153" cy="1568362"/>
            <a:chOff x="0" y="0"/>
            <a:chExt cx="861275" cy="413067"/>
          </a:xfrm>
        </p:grpSpPr>
        <p:sp>
          <p:nvSpPr>
            <p:cNvPr name="Freeform 30" id="30"/>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1" id="31"/>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2" id="32"/>
          <p:cNvSpPr txBox="true"/>
          <p:nvPr/>
        </p:nvSpPr>
        <p:spPr>
          <a:xfrm rot="0">
            <a:off x="1069668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Cover Type</a:t>
            </a:r>
          </a:p>
        </p:txBody>
      </p:sp>
      <p:grpSp>
        <p:nvGrpSpPr>
          <p:cNvPr name="Group 33" id="33"/>
          <p:cNvGrpSpPr/>
          <p:nvPr/>
        </p:nvGrpSpPr>
        <p:grpSpPr>
          <a:xfrm rot="0">
            <a:off x="14212060" y="7765515"/>
            <a:ext cx="3270153" cy="1568362"/>
            <a:chOff x="0" y="0"/>
            <a:chExt cx="861275" cy="413067"/>
          </a:xfrm>
        </p:grpSpPr>
        <p:sp>
          <p:nvSpPr>
            <p:cNvPr name="Freeform 34" id="34"/>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5" id="35"/>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6" id="36"/>
          <p:cNvSpPr txBox="true"/>
          <p:nvPr/>
        </p:nvSpPr>
        <p:spPr>
          <a:xfrm rot="0">
            <a:off x="14919338"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Basis</a:t>
            </a:r>
          </a:p>
        </p:txBody>
      </p:sp>
      <p:sp>
        <p:nvSpPr>
          <p:cNvPr name="TextBox 37" id="37"/>
          <p:cNvSpPr txBox="true"/>
          <p:nvPr/>
        </p:nvSpPr>
        <p:spPr>
          <a:xfrm rot="0">
            <a:off x="976058" y="8240282"/>
            <a:ext cx="4646955" cy="537899"/>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{{life_3_assured_for}}</a:t>
            </a:r>
          </a:p>
        </p:txBody>
      </p:sp>
      <p:sp>
        <p:nvSpPr>
          <p:cNvPr name="TextBox 38" id="38"/>
          <p:cNvSpPr txBox="true"/>
          <p:nvPr/>
        </p:nvSpPr>
        <p:spPr>
          <a:xfrm rot="0">
            <a:off x="5861107" y="8240282"/>
            <a:ext cx="3175857" cy="537899"/>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25</a:t>
            </a:r>
          </a:p>
        </p:txBody>
      </p:sp>
      <p:sp>
        <p:nvSpPr>
          <p:cNvPr name="TextBox 39" id="39"/>
          <p:cNvSpPr txBox="true"/>
          <p:nvPr/>
        </p:nvSpPr>
        <p:spPr>
          <a:xfrm rot="0">
            <a:off x="9368053" y="8288433"/>
            <a:ext cx="4512875" cy="537899"/>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Decreasing</a:t>
            </a:r>
          </a:p>
        </p:txBody>
      </p:sp>
      <p:sp>
        <p:nvSpPr>
          <p:cNvPr name="TextBox 40" id="40"/>
          <p:cNvSpPr txBox="true"/>
          <p:nvPr/>
        </p:nvSpPr>
        <p:spPr>
          <a:xfrm rot="0">
            <a:off x="14281895" y="8288433"/>
            <a:ext cx="3240123" cy="537899"/>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Decreasing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279647"/>
            <a:ext cx="2921769" cy="371567"/>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Cover</a:t>
            </a:r>
          </a:p>
        </p:txBody>
      </p:sp>
      <p:sp>
        <p:nvSpPr>
          <p:cNvPr name="Freeform 28" id="28"/>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29" id="29"/>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0" id="30"/>
          <p:cNvSpPr txBox="true"/>
          <p:nvPr/>
        </p:nvSpPr>
        <p:spPr>
          <a:xfrm rot="0">
            <a:off x="1079649" y="1057275"/>
            <a:ext cx="6824557" cy="2856194"/>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Life &amp; Critical Illness</a:t>
            </a:r>
          </a:p>
        </p:txBody>
      </p:sp>
      <p:sp>
        <p:nvSpPr>
          <p:cNvPr name="Freeform 31" id="31"/>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2" id="32"/>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3" id="33"/>
          <p:cNvSpPr txBox="true"/>
          <p:nvPr/>
        </p:nvSpPr>
        <p:spPr>
          <a:xfrm rot="0">
            <a:off x="10031129" y="3990169"/>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4" id="34"/>
          <p:cNvSpPr txBox="true"/>
          <p:nvPr/>
        </p:nvSpPr>
        <p:spPr>
          <a:xfrm rot="0">
            <a:off x="10031129" y="442838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35" id="35"/>
          <p:cNvSpPr txBox="true"/>
          <p:nvPr/>
        </p:nvSpPr>
        <p:spPr>
          <a:xfrm rot="0">
            <a:off x="10031129" y="486217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36" id="36"/>
          <p:cNvSpPr txBox="true"/>
          <p:nvPr/>
        </p:nvSpPr>
        <p:spPr>
          <a:xfrm rot="0">
            <a:off x="10031129" y="52959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37" id="37"/>
          <p:cNvSpPr txBox="true"/>
          <p:nvPr/>
        </p:nvSpPr>
        <p:spPr>
          <a:xfrm rot="0">
            <a:off x="10006443" y="5685883"/>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38" id="38"/>
          <p:cNvSpPr txBox="true"/>
          <p:nvPr/>
        </p:nvSpPr>
        <p:spPr>
          <a:xfrm rot="0">
            <a:off x="13402599" y="4040380"/>
            <a:ext cx="2783638" cy="306678"/>
          </a:xfrm>
          <a:prstGeom prst="rect">
            <a:avLst/>
          </a:prstGeom>
        </p:spPr>
        <p:txBody>
          <a:bodyPr anchor="t" rtlCol="false" tIns="0" lIns="0" bIns="0" rIns="0">
            <a:spAutoFit/>
          </a:bodyPr>
          <a:lstStyle/>
          <a:p>
            <a:pPr algn="just">
              <a:lnSpc>
                <a:spcPts val="2519"/>
              </a:lnSpc>
            </a:pPr>
            <a:r>
              <a:rPr lang="en-US" b="true" sz="1799">
                <a:solidFill>
                  <a:srgbClr val="000000"/>
                </a:solidFill>
                <a:latin typeface="Garet Bold"/>
                <a:ea typeface="Garet Bold"/>
                <a:cs typeface="Garet Bold"/>
                <a:sym typeface="Garet Bold"/>
              </a:rPr>
              <a:t>Royal London</a:t>
            </a:r>
          </a:p>
        </p:txBody>
      </p:sp>
      <p:sp>
        <p:nvSpPr>
          <p:cNvPr name="TextBox 39" id="39"/>
          <p:cNvSpPr txBox="true"/>
          <p:nvPr/>
        </p:nvSpPr>
        <p:spPr>
          <a:xfrm rot="0">
            <a:off x="13402599" y="4478593"/>
            <a:ext cx="3324704"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{life_sum_assured_3}}</a:t>
            </a:r>
          </a:p>
        </p:txBody>
      </p:sp>
      <p:sp>
        <p:nvSpPr>
          <p:cNvPr name="TextBox 40" id="40"/>
          <p:cNvSpPr txBox="true"/>
          <p:nvPr/>
        </p:nvSpPr>
        <p:spPr>
          <a:xfrm rot="0">
            <a:off x="13402599" y="491674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25</a:t>
            </a:r>
          </a:p>
        </p:txBody>
      </p:sp>
      <p:sp>
        <p:nvSpPr>
          <p:cNvPr name="TextBox 41" id="41"/>
          <p:cNvSpPr txBox="true"/>
          <p:nvPr/>
        </p:nvSpPr>
        <p:spPr>
          <a:xfrm rot="0">
            <a:off x="13402599" y="5346187"/>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2" id="42"/>
          <p:cNvSpPr txBox="true"/>
          <p:nvPr/>
        </p:nvSpPr>
        <p:spPr>
          <a:xfrm rot="0">
            <a:off x="13402599" y="5766059"/>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3" id="43"/>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4" id="44"/>
          <p:cNvGrpSpPr/>
          <p:nvPr/>
        </p:nvGrpSpPr>
        <p:grpSpPr>
          <a:xfrm rot="0">
            <a:off x="10006443" y="7689938"/>
            <a:ext cx="3270153" cy="1568362"/>
            <a:chOff x="0" y="0"/>
            <a:chExt cx="861275" cy="413067"/>
          </a:xfrm>
        </p:grpSpPr>
        <p:sp>
          <p:nvSpPr>
            <p:cNvPr name="Freeform 45" id="45"/>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46" id="46"/>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47" id="47"/>
          <p:cNvSpPr txBox="true"/>
          <p:nvPr/>
        </p:nvSpPr>
        <p:spPr>
          <a:xfrm rot="0">
            <a:off x="8975214" y="8170806"/>
            <a:ext cx="5305181" cy="537899"/>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FFFFFF"/>
                </a:solidFill>
                <a:latin typeface="Garet Bold"/>
                <a:ea typeface="Garet Bold"/>
                <a:cs typeface="Garet Bold"/>
                <a:sym typeface="Garet Bold"/>
              </a:rPr>
              <a:t>£</a:t>
            </a:r>
            <a:r>
              <a:rPr lang="en-US" b="true" sz="3200" strike="noStrike" u="none">
                <a:solidFill>
                  <a:srgbClr val="FFFFFF"/>
                </a:solidFill>
                <a:latin typeface="Garet Bold"/>
                <a:ea typeface="Garet Bold"/>
                <a:cs typeface="Garet Bold"/>
                <a:sym typeface="Garet Bold"/>
              </a:rPr>
              <a:t>65.63</a:t>
            </a:r>
          </a:p>
        </p:txBody>
      </p:sp>
      <p:sp>
        <p:nvSpPr>
          <p:cNvPr name="TextBox 48" id="48"/>
          <p:cNvSpPr txBox="true"/>
          <p:nvPr/>
        </p:nvSpPr>
        <p:spPr>
          <a:xfrm rot="0">
            <a:off x="947458" y="5779721"/>
            <a:ext cx="4839735" cy="372691"/>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49" id="49"/>
          <p:cNvSpPr txBox="true"/>
          <p:nvPr/>
        </p:nvSpPr>
        <p:spPr>
          <a:xfrm rot="0">
            <a:off x="1064091" y="6228612"/>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{{life_current_provisions}}</a:t>
            </a:r>
          </a:p>
        </p:txBody>
      </p:sp>
      <p:sp>
        <p:nvSpPr>
          <p:cNvPr name="TextBox 50" id="50"/>
          <p:cNvSpPr txBox="true"/>
          <p:nvPr/>
        </p:nvSpPr>
        <p:spPr>
          <a:xfrm rot="0">
            <a:off x="1064091" y="7458276"/>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51" id="51"/>
          <p:cNvSpPr txBox="true"/>
          <p:nvPr/>
        </p:nvSpPr>
        <p:spPr>
          <a:xfrm rot="0">
            <a:off x="1028700" y="7909205"/>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{{life_current_risk}}</a:t>
            </a:r>
          </a:p>
        </p:txBody>
      </p:sp>
      <p:sp>
        <p:nvSpPr>
          <p:cNvPr name="TextBox 52" id="52"/>
          <p:cNvSpPr txBox="true"/>
          <p:nvPr/>
        </p:nvSpPr>
        <p:spPr>
          <a:xfrm rot="0">
            <a:off x="1064091" y="4718299"/>
            <a:ext cx="7385606" cy="935274"/>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Age: </a:t>
            </a:r>
            <a:r>
              <a:rPr lang="en-US" b="true" sz="1799">
                <a:solidFill>
                  <a:srgbClr val="FFFFFF"/>
                </a:solidFill>
                <a:latin typeface="Garet Bold"/>
                <a:ea typeface="Garet Bold"/>
                <a:cs typeface="Garet Bold"/>
                <a:sym typeface="Garet Bold"/>
              </a:rPr>
              <a:t>38</a:t>
            </a:r>
          </a:p>
          <a:p>
            <a:pPr algn="just" marL="388618" indent="-194309" lvl="1">
              <a:lnSpc>
                <a:spcPts val="2519"/>
              </a:lnSpc>
              <a:buFont typeface="Arial"/>
              <a:buChar char="•"/>
            </a:pPr>
            <a:r>
              <a:rPr lang="en-US" sz="1799">
                <a:solidFill>
                  <a:srgbClr val="FFFFFF"/>
                </a:solidFill>
                <a:latin typeface="Garet"/>
                <a:ea typeface="Garet"/>
                <a:cs typeface="Garet"/>
                <a:sym typeface="Garet"/>
              </a:rPr>
              <a:t>Job Status: </a:t>
            </a:r>
            <a:r>
              <a:rPr lang="en-US" b="true" sz="1799">
                <a:solidFill>
                  <a:srgbClr val="FFFFFF"/>
                </a:solidFill>
                <a:latin typeface="Garet Bold"/>
                <a:ea typeface="Garet Bold"/>
                <a:cs typeface="Garet Bold"/>
                <a:sym typeface="Garet Bold"/>
              </a:rPr>
              <a:t>Auditor</a:t>
            </a:r>
          </a:p>
          <a:p>
            <a:pPr algn="just" marL="388618" indent="-194309" lvl="1">
              <a:lnSpc>
                <a:spcPts val="2519"/>
              </a:lnSpc>
              <a:buFont typeface="Arial"/>
              <a:buChar char="•"/>
            </a:pPr>
            <a:r>
              <a:rPr lang="en-US" sz="1799">
                <a:solidFill>
                  <a:srgbClr val="FFFFFF"/>
                </a:solidFill>
                <a:latin typeface="Garet"/>
                <a:ea typeface="Garet"/>
                <a:cs typeface="Garet"/>
                <a:sym typeface="Garet"/>
              </a:rPr>
              <a:t>Salary: </a:t>
            </a:r>
            <a:r>
              <a:rPr lang="en-US" b="true" sz="1799">
                <a:solidFill>
                  <a:srgbClr val="FFFFFF"/>
                </a:solidFill>
                <a:latin typeface="Garet Bold"/>
                <a:ea typeface="Garet Bold"/>
                <a:cs typeface="Garet Bold"/>
                <a:sym typeface="Garet Bold"/>
              </a:rPr>
              <a:t>27,248</a:t>
            </a:r>
          </a:p>
        </p:txBody>
      </p:sp>
      <p:sp>
        <p:nvSpPr>
          <p:cNvPr name="TextBox 53" id="53"/>
          <p:cNvSpPr txBox="true"/>
          <p:nvPr/>
        </p:nvSpPr>
        <p:spPr>
          <a:xfrm rot="0">
            <a:off x="947458" y="4258302"/>
            <a:ext cx="4839735" cy="372691"/>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About You</a:t>
            </a:r>
          </a:p>
        </p:txBody>
      </p:sp>
      <p:sp>
        <p:nvSpPr>
          <p:cNvPr name="TextBox 54" id="54"/>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758429356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279647"/>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Your Cover</a:t>
            </a:r>
          </a:p>
        </p:txBody>
      </p:sp>
      <p:sp>
        <p:nvSpPr>
          <p:cNvPr name="Freeform 28" id="28"/>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29" id="29"/>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0" id="30"/>
          <p:cNvSpPr txBox="true"/>
          <p:nvPr/>
        </p:nvSpPr>
        <p:spPr>
          <a:xfrm rot="0">
            <a:off x="1079649" y="1057275"/>
            <a:ext cx="6824557" cy="2856194"/>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Critical Illness</a:t>
            </a:r>
          </a:p>
        </p:txBody>
      </p:sp>
      <p:sp>
        <p:nvSpPr>
          <p:cNvPr name="Freeform 31" id="31"/>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2" id="32"/>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3" id="33"/>
          <p:cNvSpPr txBox="true"/>
          <p:nvPr/>
        </p:nvSpPr>
        <p:spPr>
          <a:xfrm rot="0">
            <a:off x="10031129" y="3990169"/>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4" id="34"/>
          <p:cNvSpPr txBox="true"/>
          <p:nvPr/>
        </p:nvSpPr>
        <p:spPr>
          <a:xfrm rot="0">
            <a:off x="10031129" y="442838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35" id="35"/>
          <p:cNvSpPr txBox="true"/>
          <p:nvPr/>
        </p:nvSpPr>
        <p:spPr>
          <a:xfrm rot="0">
            <a:off x="10031129" y="486217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36" id="36"/>
          <p:cNvSpPr txBox="true"/>
          <p:nvPr/>
        </p:nvSpPr>
        <p:spPr>
          <a:xfrm rot="0">
            <a:off x="10031129" y="52959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37" id="37"/>
          <p:cNvSpPr txBox="true"/>
          <p:nvPr/>
        </p:nvSpPr>
        <p:spPr>
          <a:xfrm rot="0">
            <a:off x="10006443" y="5685883"/>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38" id="38"/>
          <p:cNvSpPr txBox="true"/>
          <p:nvPr/>
        </p:nvSpPr>
        <p:spPr>
          <a:xfrm rot="0">
            <a:off x="13402599" y="4040380"/>
            <a:ext cx="2783638" cy="306678"/>
          </a:xfrm>
          <a:prstGeom prst="rect">
            <a:avLst/>
          </a:prstGeom>
        </p:spPr>
        <p:txBody>
          <a:bodyPr anchor="t" rtlCol="false" tIns="0" lIns="0" bIns="0" rIns="0">
            <a:spAutoFit/>
          </a:bodyPr>
          <a:lstStyle/>
          <a:p>
            <a:pPr algn="just">
              <a:lnSpc>
                <a:spcPts val="2519"/>
              </a:lnSpc>
            </a:pPr>
            <a:r>
              <a:rPr lang="en-US" b="true" sz="1799">
                <a:solidFill>
                  <a:srgbClr val="000000"/>
                </a:solidFill>
                <a:latin typeface="Garet Bold"/>
                <a:ea typeface="Garet Bold"/>
                <a:cs typeface="Garet Bold"/>
                <a:sym typeface="Garet Bold"/>
              </a:rPr>
              <a:t>Royal London</a:t>
            </a:r>
          </a:p>
        </p:txBody>
      </p:sp>
      <p:sp>
        <p:nvSpPr>
          <p:cNvPr name="TextBox 39" id="39"/>
          <p:cNvSpPr txBox="true"/>
          <p:nvPr/>
        </p:nvSpPr>
        <p:spPr>
          <a:xfrm rot="0">
            <a:off x="13402599" y="4478593"/>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150,000</a:t>
            </a:r>
          </a:p>
        </p:txBody>
      </p:sp>
      <p:sp>
        <p:nvSpPr>
          <p:cNvPr name="TextBox 40" id="40"/>
          <p:cNvSpPr txBox="true"/>
          <p:nvPr/>
        </p:nvSpPr>
        <p:spPr>
          <a:xfrm rot="0">
            <a:off x="13402599" y="491674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25</a:t>
            </a:r>
          </a:p>
        </p:txBody>
      </p:sp>
      <p:sp>
        <p:nvSpPr>
          <p:cNvPr name="TextBox 41" id="41"/>
          <p:cNvSpPr txBox="true"/>
          <p:nvPr/>
        </p:nvSpPr>
        <p:spPr>
          <a:xfrm rot="0">
            <a:off x="13402599" y="5346187"/>
            <a:ext cx="3063557"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2" id="42"/>
          <p:cNvSpPr txBox="true"/>
          <p:nvPr/>
        </p:nvSpPr>
        <p:spPr>
          <a:xfrm rot="0">
            <a:off x="13402599" y="5766059"/>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3" id="43"/>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4" id="44"/>
          <p:cNvGrpSpPr/>
          <p:nvPr/>
        </p:nvGrpSpPr>
        <p:grpSpPr>
          <a:xfrm rot="0">
            <a:off x="10006443" y="7689938"/>
            <a:ext cx="3270153" cy="1568362"/>
            <a:chOff x="0" y="0"/>
            <a:chExt cx="861275" cy="413067"/>
          </a:xfrm>
        </p:grpSpPr>
        <p:sp>
          <p:nvSpPr>
            <p:cNvPr name="Freeform 45" id="45"/>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46" id="46"/>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47" id="47"/>
          <p:cNvSpPr txBox="true"/>
          <p:nvPr/>
        </p:nvSpPr>
        <p:spPr>
          <a:xfrm rot="0">
            <a:off x="8553151" y="8170806"/>
            <a:ext cx="6149307" cy="537899"/>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FFFFFF"/>
                </a:solidFill>
                <a:latin typeface="Garet Bold"/>
                <a:ea typeface="Garet Bold"/>
                <a:cs typeface="Garet Bold"/>
                <a:sym typeface="Garet Bold"/>
              </a:rPr>
              <a:t>£</a:t>
            </a:r>
            <a:r>
              <a:rPr lang="en-US" b="true" sz="3200" strike="noStrike" u="none">
                <a:solidFill>
                  <a:srgbClr val="FFFFFF"/>
                </a:solidFill>
                <a:latin typeface="Garet Bold"/>
                <a:ea typeface="Garet Bold"/>
                <a:cs typeface="Garet Bold"/>
                <a:sym typeface="Garet Bold"/>
              </a:rPr>
              <a:t>65.63</a:t>
            </a:r>
          </a:p>
        </p:txBody>
      </p:sp>
      <p:sp>
        <p:nvSpPr>
          <p:cNvPr name="TextBox 48" id="48"/>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758429356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21630" y="6205540"/>
            <a:ext cx="15035309" cy="4983798"/>
          </a:xfrm>
          <a:custGeom>
            <a:avLst/>
            <a:gdLst/>
            <a:ahLst/>
            <a:cxnLst/>
            <a:rect r="r" b="b" t="t" l="l"/>
            <a:pathLst>
              <a:path h="4983798" w="15035309">
                <a:moveTo>
                  <a:pt x="0" y="0"/>
                </a:moveTo>
                <a:lnTo>
                  <a:pt x="15035309" y="0"/>
                </a:lnTo>
                <a:lnTo>
                  <a:pt x="15035309" y="4983797"/>
                </a:lnTo>
                <a:lnTo>
                  <a:pt x="0" y="4983797"/>
                </a:lnTo>
                <a:lnTo>
                  <a:pt x="0" y="0"/>
                </a:lnTo>
                <a:close/>
              </a:path>
            </a:pathLst>
          </a:custGeom>
          <a:blipFill>
            <a:blip r:embed="rId2">
              <a:extLst>
                <a:ext uri="{96DAC541-7B7A-43D3-8B79-37D633B846F1}">
                  <asvg:svgBlip xmlns:asvg="http://schemas.microsoft.com/office/drawing/2016/SVG/main" r:embed="rId3"/>
                </a:ext>
              </a:extLst>
            </a:blip>
            <a:stretch>
              <a:fillRect l="0" t="0" r="-82881" b="0"/>
            </a:stretch>
          </a:blipFill>
        </p:spPr>
        <p:txBody>
          <a:bodyPr/>
          <a:p/>
        </p:txBody>
      </p:sp>
      <p:grpSp>
        <p:nvGrpSpPr>
          <p:cNvPr name="Group 3" id="3"/>
          <p:cNvGrpSpPr/>
          <p:nvPr/>
        </p:nvGrpSpPr>
        <p:grpSpPr>
          <a:xfrm rot="0">
            <a:off x="11391352" y="1885249"/>
            <a:ext cx="5438433" cy="3351347"/>
            <a:chOff x="0" y="0"/>
            <a:chExt cx="1055869" cy="650662"/>
          </a:xfrm>
        </p:grpSpPr>
        <p:sp>
          <p:nvSpPr>
            <p:cNvPr name="Freeform 4" id="4"/>
            <p:cNvSpPr/>
            <p:nvPr/>
          </p:nvSpPr>
          <p:spPr>
            <a:xfrm flipH="false" flipV="false" rot="0">
              <a:off x="0" y="0"/>
              <a:ext cx="1055869" cy="650662"/>
            </a:xfrm>
            <a:custGeom>
              <a:avLst/>
              <a:gdLst/>
              <a:ahLst/>
              <a:cxnLst/>
              <a:rect r="r" b="b" t="t" l="l"/>
              <a:pathLst>
                <a:path h="650662" w="1055869">
                  <a:moveTo>
                    <a:pt x="142356" y="0"/>
                  </a:moveTo>
                  <a:lnTo>
                    <a:pt x="913513" y="0"/>
                  </a:lnTo>
                  <a:cubicBezTo>
                    <a:pt x="951268" y="0"/>
                    <a:pt x="987477" y="14998"/>
                    <a:pt x="1014174" y="41695"/>
                  </a:cubicBezTo>
                  <a:cubicBezTo>
                    <a:pt x="1040871" y="68392"/>
                    <a:pt x="1055869" y="104601"/>
                    <a:pt x="1055869" y="142356"/>
                  </a:cubicBezTo>
                  <a:lnTo>
                    <a:pt x="1055869" y="508306"/>
                  </a:lnTo>
                  <a:cubicBezTo>
                    <a:pt x="1055869" y="546061"/>
                    <a:pt x="1040871" y="582270"/>
                    <a:pt x="1014174" y="608967"/>
                  </a:cubicBezTo>
                  <a:cubicBezTo>
                    <a:pt x="987477" y="635664"/>
                    <a:pt x="951268" y="650662"/>
                    <a:pt x="913513" y="650662"/>
                  </a:cubicBezTo>
                  <a:lnTo>
                    <a:pt x="142356" y="650662"/>
                  </a:lnTo>
                  <a:cubicBezTo>
                    <a:pt x="104601" y="650662"/>
                    <a:pt x="68392" y="635664"/>
                    <a:pt x="41695" y="608967"/>
                  </a:cubicBezTo>
                  <a:cubicBezTo>
                    <a:pt x="14998" y="582270"/>
                    <a:pt x="0" y="546061"/>
                    <a:pt x="0" y="508306"/>
                  </a:cubicBezTo>
                  <a:lnTo>
                    <a:pt x="0" y="142356"/>
                  </a:lnTo>
                  <a:cubicBezTo>
                    <a:pt x="0" y="104601"/>
                    <a:pt x="14998" y="68392"/>
                    <a:pt x="41695" y="41695"/>
                  </a:cubicBezTo>
                  <a:cubicBezTo>
                    <a:pt x="68392" y="14998"/>
                    <a:pt x="104601" y="0"/>
                    <a:pt x="142356" y="0"/>
                  </a:cubicBezTo>
                  <a:close/>
                </a:path>
              </a:pathLst>
            </a:custGeom>
            <a:blipFill>
              <a:blip r:embed="rId4"/>
              <a:stretch>
                <a:fillRect l="0" t="-4768" r="0" b="-4768"/>
              </a:stretch>
            </a:blipFill>
          </p:spPr>
        </p:sp>
      </p:grpSp>
      <p:sp>
        <p:nvSpPr>
          <p:cNvPr name="Freeform 5" id="5"/>
          <p:cNvSpPr/>
          <p:nvPr/>
        </p:nvSpPr>
        <p:spPr>
          <a:xfrm flipH="false" flipV="false" rot="0">
            <a:off x="6304353" y="831310"/>
            <a:ext cx="1699889" cy="1899317"/>
          </a:xfrm>
          <a:custGeom>
            <a:avLst/>
            <a:gdLst/>
            <a:ahLst/>
            <a:cxnLst/>
            <a:rect r="r" b="b" t="t" l="l"/>
            <a:pathLst>
              <a:path h="1899317" w="1699889">
                <a:moveTo>
                  <a:pt x="0" y="0"/>
                </a:moveTo>
                <a:lnTo>
                  <a:pt x="1699889" y="0"/>
                </a:lnTo>
                <a:lnTo>
                  <a:pt x="1699889" y="1899317"/>
                </a:lnTo>
                <a:lnTo>
                  <a:pt x="0" y="18993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txBody>
          <a:bodyPr/>
          <a:p/>
        </p:txBody>
      </p:sp>
      <p:sp>
        <p:nvSpPr>
          <p:cNvPr name="Freeform 6" id="6"/>
          <p:cNvSpPr/>
          <p:nvPr/>
        </p:nvSpPr>
        <p:spPr>
          <a:xfrm flipH="false" flipV="true" rot="0">
            <a:off x="7154297" y="-736864"/>
            <a:ext cx="2915977" cy="4722230"/>
          </a:xfrm>
          <a:custGeom>
            <a:avLst/>
            <a:gdLst/>
            <a:ahLst/>
            <a:cxnLst/>
            <a:rect r="r" b="b" t="t" l="l"/>
            <a:pathLst>
              <a:path h="4722230" w="2915977">
                <a:moveTo>
                  <a:pt x="0" y="4722230"/>
                </a:moveTo>
                <a:lnTo>
                  <a:pt x="2915977" y="4722230"/>
                </a:lnTo>
                <a:lnTo>
                  <a:pt x="2915977" y="0"/>
                </a:lnTo>
                <a:lnTo>
                  <a:pt x="0" y="0"/>
                </a:lnTo>
                <a:lnTo>
                  <a:pt x="0" y="472223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Freeform 7" id="7"/>
          <p:cNvSpPr/>
          <p:nvPr/>
        </p:nvSpPr>
        <p:spPr>
          <a:xfrm flipH="false" flipV="false" rot="0">
            <a:off x="7372181" y="1243779"/>
            <a:ext cx="4634285" cy="4634285"/>
          </a:xfrm>
          <a:custGeom>
            <a:avLst/>
            <a:gdLst/>
            <a:ahLst/>
            <a:cxnLst/>
            <a:rect r="r" b="b" t="t" l="l"/>
            <a:pathLst>
              <a:path h="4634285" w="4634285">
                <a:moveTo>
                  <a:pt x="0" y="0"/>
                </a:moveTo>
                <a:lnTo>
                  <a:pt x="4634285" y="0"/>
                </a:lnTo>
                <a:lnTo>
                  <a:pt x="4634285" y="4634286"/>
                </a:lnTo>
                <a:lnTo>
                  <a:pt x="0" y="4634286"/>
                </a:lnTo>
                <a:lnTo>
                  <a:pt x="0" y="0"/>
                </a:lnTo>
                <a:close/>
              </a:path>
            </a:pathLst>
          </a:custGeom>
          <a:blipFill>
            <a:blip r:embed="rId9">
              <a:extLst>
                <a:ext uri="{96DAC541-7B7A-43D3-8B79-37D633B846F1}">
                  <asvg:svgBlip xmlns:asvg="http://schemas.microsoft.com/office/drawing/2016/SVG/main" r:embed="rId10"/>
                </a:ext>
              </a:extLst>
            </a:blip>
            <a:stretch>
              <a:fillRect l="-42588" t="-569" r="-41954" b="-189479"/>
            </a:stretch>
          </a:blipFill>
        </p:spPr>
        <p:txBody>
          <a:bodyPr/>
          <a:p/>
        </p:txBody>
      </p:sp>
      <p:sp>
        <p:nvSpPr>
          <p:cNvPr name="Freeform 8" id="8"/>
          <p:cNvSpPr/>
          <p:nvPr/>
        </p:nvSpPr>
        <p:spPr>
          <a:xfrm flipH="false" flipV="false" rot="0">
            <a:off x="2962699" y="5687429"/>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11">
              <a:extLst>
                <a:ext uri="{96DAC541-7B7A-43D3-8B79-37D633B846F1}">
                  <asvg:svgBlip xmlns:asvg="http://schemas.microsoft.com/office/drawing/2016/SVG/main" r:embed="rId12"/>
                </a:ext>
              </a:extLst>
            </a:blip>
            <a:stretch>
              <a:fillRect l="0" t="-125787" r="0" b="0"/>
            </a:stretch>
          </a:blipFill>
        </p:spPr>
        <p:txBody>
          <a:bodyPr/>
          <a:p/>
        </p:txBody>
      </p:sp>
      <p:sp>
        <p:nvSpPr>
          <p:cNvPr name="Freeform 9" id="9"/>
          <p:cNvSpPr/>
          <p:nvPr/>
        </p:nvSpPr>
        <p:spPr>
          <a:xfrm flipH="false" flipV="false" rot="0">
            <a:off x="3494695" y="5687429"/>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11">
              <a:extLst>
                <a:ext uri="{96DAC541-7B7A-43D3-8B79-37D633B846F1}">
                  <asvg:svgBlip xmlns:asvg="http://schemas.microsoft.com/office/drawing/2016/SVG/main" r:embed="rId12"/>
                </a:ext>
              </a:extLst>
            </a:blip>
            <a:stretch>
              <a:fillRect l="0" t="-125787" r="0" b="0"/>
            </a:stretch>
          </a:blipFill>
        </p:spPr>
        <p:txBody>
          <a:bodyPr/>
          <a:p/>
        </p:txBody>
      </p:sp>
      <p:grpSp>
        <p:nvGrpSpPr>
          <p:cNvPr name="Group 10" id="10"/>
          <p:cNvGrpSpPr/>
          <p:nvPr/>
        </p:nvGrpSpPr>
        <p:grpSpPr>
          <a:xfrm rot="0">
            <a:off x="7661031" y="1532629"/>
            <a:ext cx="4056585" cy="405658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24976" t="0" r="-24976" b="0"/>
              </a:stretch>
            </a:blipFill>
          </p:spPr>
        </p:sp>
      </p:grpSp>
      <p:sp>
        <p:nvSpPr>
          <p:cNvPr name="TextBox 12" id="12"/>
          <p:cNvSpPr txBox="true"/>
          <p:nvPr/>
        </p:nvSpPr>
        <p:spPr>
          <a:xfrm rot="0">
            <a:off x="1252633" y="2627873"/>
            <a:ext cx="5503665" cy="2856226"/>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Why</a:t>
            </a:r>
          </a:p>
          <a:p>
            <a:pPr algn="l">
              <a:lnSpc>
                <a:spcPts val="7468"/>
              </a:lnSpc>
            </a:pPr>
            <a:r>
              <a:rPr lang="en-US" sz="6494" b="true">
                <a:solidFill>
                  <a:srgbClr val="17273F"/>
                </a:solidFill>
                <a:latin typeface="Garet Bold"/>
                <a:ea typeface="Garet Bold"/>
                <a:cs typeface="Garet Bold"/>
                <a:sym typeface="Garet Bold"/>
              </a:rPr>
              <a:t>Insurance</a:t>
            </a:r>
          </a:p>
          <a:p>
            <a:pPr algn="l">
              <a:lnSpc>
                <a:spcPts val="7468"/>
              </a:lnSpc>
            </a:pPr>
            <a:r>
              <a:rPr lang="en-US" sz="6494" b="true">
                <a:solidFill>
                  <a:srgbClr val="17273F"/>
                </a:solidFill>
                <a:latin typeface="Garet Bold"/>
                <a:ea typeface="Garet Bold"/>
                <a:cs typeface="Garet Bold"/>
                <a:sym typeface="Garet Bold"/>
              </a:rPr>
              <a:t>Matters</a:t>
            </a:r>
          </a:p>
        </p:txBody>
      </p:sp>
      <p:sp>
        <p:nvSpPr>
          <p:cNvPr name="Freeform 13" id="13"/>
          <p:cNvSpPr/>
          <p:nvPr/>
        </p:nvSpPr>
        <p:spPr>
          <a:xfrm flipH="false" flipV="false" rot="0">
            <a:off x="16452258" y="954977"/>
            <a:ext cx="755052" cy="854483"/>
          </a:xfrm>
          <a:custGeom>
            <a:avLst/>
            <a:gdLst/>
            <a:ahLst/>
            <a:cxnLst/>
            <a:rect r="r" b="b" t="t" l="l"/>
            <a:pathLst>
              <a:path h="854483" w="755052">
                <a:moveTo>
                  <a:pt x="0" y="0"/>
                </a:moveTo>
                <a:lnTo>
                  <a:pt x="755053" y="0"/>
                </a:lnTo>
                <a:lnTo>
                  <a:pt x="755053" y="854483"/>
                </a:lnTo>
                <a:lnTo>
                  <a:pt x="0" y="8544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txBody>
          <a:bodyPr/>
          <a:p/>
        </p:txBody>
      </p:sp>
      <p:sp>
        <p:nvSpPr>
          <p:cNvPr name="Freeform 14" id="14"/>
          <p:cNvSpPr/>
          <p:nvPr/>
        </p:nvSpPr>
        <p:spPr>
          <a:xfrm flipH="false" flipV="false" rot="0">
            <a:off x="16618770" y="1219162"/>
            <a:ext cx="422028" cy="326112"/>
          </a:xfrm>
          <a:custGeom>
            <a:avLst/>
            <a:gdLst/>
            <a:ahLst/>
            <a:cxnLst/>
            <a:rect r="r" b="b" t="t" l="l"/>
            <a:pathLst>
              <a:path h="326112" w="422028">
                <a:moveTo>
                  <a:pt x="0" y="0"/>
                </a:moveTo>
                <a:lnTo>
                  <a:pt x="422028" y="0"/>
                </a:lnTo>
                <a:lnTo>
                  <a:pt x="422028" y="326112"/>
                </a:lnTo>
                <a:lnTo>
                  <a:pt x="0" y="326112"/>
                </a:lnTo>
                <a:lnTo>
                  <a:pt x="0" y="0"/>
                </a:lnTo>
                <a:close/>
              </a:path>
            </a:pathLst>
          </a:custGeom>
          <a:blipFill>
            <a:blip r:embed="rId16">
              <a:extLst>
                <a:ext uri="{96DAC541-7B7A-43D3-8B79-37D633B846F1}">
                  <asvg:svgBlip xmlns:asvg="http://schemas.microsoft.com/office/drawing/2016/SVG/main" r:embed="rId17"/>
                </a:ext>
              </a:extLst>
            </a:blip>
            <a:stretch>
              <a:fillRect l="-10840" t="-27265" r="-10729" b="-30060"/>
            </a:stretch>
          </a:blipFill>
        </p:spPr>
        <p:txBody>
          <a:bodyPr/>
          <a:p/>
        </p:txBody>
      </p:sp>
      <p:sp>
        <p:nvSpPr>
          <p:cNvPr name="Freeform 15" id="15"/>
          <p:cNvSpPr/>
          <p:nvPr/>
        </p:nvSpPr>
        <p:spPr>
          <a:xfrm flipH="false" flipV="false" rot="0">
            <a:off x="6360899" y="4591511"/>
            <a:ext cx="603682" cy="186504"/>
          </a:xfrm>
          <a:custGeom>
            <a:avLst/>
            <a:gdLst/>
            <a:ahLst/>
            <a:cxnLst/>
            <a:rect r="r" b="b" t="t" l="l"/>
            <a:pathLst>
              <a:path h="186504" w="603682">
                <a:moveTo>
                  <a:pt x="0" y="0"/>
                </a:moveTo>
                <a:lnTo>
                  <a:pt x="603682" y="0"/>
                </a:lnTo>
                <a:lnTo>
                  <a:pt x="603682" y="186504"/>
                </a:lnTo>
                <a:lnTo>
                  <a:pt x="0" y="186504"/>
                </a:lnTo>
                <a:lnTo>
                  <a:pt x="0" y="0"/>
                </a:lnTo>
                <a:close/>
              </a:path>
            </a:pathLst>
          </a:custGeom>
          <a:blipFill>
            <a:blip r:embed="rId18">
              <a:extLst>
                <a:ext uri="{96DAC541-7B7A-43D3-8B79-37D633B846F1}">
                  <asvg:svgBlip xmlns:asvg="http://schemas.microsoft.com/office/drawing/2016/SVG/main" r:embed="rId19"/>
                </a:ext>
              </a:extLst>
            </a:blip>
            <a:stretch>
              <a:fillRect l="-28013" t="0" r="-57816" b="0"/>
            </a:stretch>
          </a:blipFill>
        </p:spPr>
        <p:txBody>
          <a:bodyPr/>
          <a:p/>
        </p:txBody>
      </p:sp>
      <p:sp>
        <p:nvSpPr>
          <p:cNvPr name="Freeform 16" id="16"/>
          <p:cNvSpPr/>
          <p:nvPr/>
        </p:nvSpPr>
        <p:spPr>
          <a:xfrm flipH="false" flipV="false" rot="-5400000">
            <a:off x="6361796" y="4591687"/>
            <a:ext cx="601888" cy="186152"/>
          </a:xfrm>
          <a:custGeom>
            <a:avLst/>
            <a:gdLst/>
            <a:ahLst/>
            <a:cxnLst/>
            <a:rect r="r" b="b" t="t" l="l"/>
            <a:pathLst>
              <a:path h="186152" w="601888">
                <a:moveTo>
                  <a:pt x="0" y="0"/>
                </a:moveTo>
                <a:lnTo>
                  <a:pt x="601888" y="0"/>
                </a:lnTo>
                <a:lnTo>
                  <a:pt x="601888" y="186152"/>
                </a:lnTo>
                <a:lnTo>
                  <a:pt x="0" y="186152"/>
                </a:lnTo>
                <a:lnTo>
                  <a:pt x="0" y="0"/>
                </a:lnTo>
                <a:close/>
              </a:path>
            </a:pathLst>
          </a:custGeom>
          <a:blipFill>
            <a:blip r:embed="rId11">
              <a:extLst>
                <a:ext uri="{96DAC541-7B7A-43D3-8B79-37D633B846F1}">
                  <asvg:svgBlip xmlns:asvg="http://schemas.microsoft.com/office/drawing/2016/SVG/main" r:embed="rId12"/>
                </a:ext>
              </a:extLst>
            </a:blip>
            <a:stretch>
              <a:fillRect l="-24033" t="-107723" r="-4438" b="-1529"/>
            </a:stretch>
          </a:blipFill>
        </p:spPr>
        <p:txBody>
          <a:bodyPr/>
          <a:p/>
        </p:txBody>
      </p:sp>
      <p:sp>
        <p:nvSpPr>
          <p:cNvPr name="Freeform 17" id="17"/>
          <p:cNvSpPr/>
          <p:nvPr/>
        </p:nvSpPr>
        <p:spPr>
          <a:xfrm flipH="false" flipV="false" rot="0">
            <a:off x="8288491" y="6266991"/>
            <a:ext cx="545362" cy="202939"/>
          </a:xfrm>
          <a:custGeom>
            <a:avLst/>
            <a:gdLst/>
            <a:ahLst/>
            <a:cxnLst/>
            <a:rect r="r" b="b" t="t" l="l"/>
            <a:pathLst>
              <a:path h="202939" w="545362">
                <a:moveTo>
                  <a:pt x="0" y="0"/>
                </a:moveTo>
                <a:lnTo>
                  <a:pt x="545362" y="0"/>
                </a:lnTo>
                <a:lnTo>
                  <a:pt x="545362" y="202938"/>
                </a:lnTo>
                <a:lnTo>
                  <a:pt x="0" y="202938"/>
                </a:lnTo>
                <a:lnTo>
                  <a:pt x="0" y="0"/>
                </a:lnTo>
                <a:close/>
              </a:path>
            </a:pathLst>
          </a:custGeom>
          <a:blipFill>
            <a:blip r:embed="rId20">
              <a:extLst>
                <a:ext uri="{96DAC541-7B7A-43D3-8B79-37D633B846F1}">
                  <asvg:svgBlip xmlns:asvg="http://schemas.microsoft.com/office/drawing/2016/SVG/main" r:embed="rId21"/>
                </a:ext>
              </a:extLst>
            </a:blip>
            <a:stretch>
              <a:fillRect l="-157485" t="-205270" r="-142070" b="-176568"/>
            </a:stretch>
          </a:blipFill>
        </p:spPr>
        <p:txBody>
          <a:bodyPr/>
          <a:p/>
        </p:txBody>
      </p:sp>
      <p:sp>
        <p:nvSpPr>
          <p:cNvPr name="Freeform 18" id="18"/>
          <p:cNvSpPr/>
          <p:nvPr/>
        </p:nvSpPr>
        <p:spPr>
          <a:xfrm flipH="false" flipV="false" rot="0">
            <a:off x="8467615" y="6085451"/>
            <a:ext cx="187115" cy="566018"/>
          </a:xfrm>
          <a:custGeom>
            <a:avLst/>
            <a:gdLst/>
            <a:ahLst/>
            <a:cxnLst/>
            <a:rect r="r" b="b" t="t" l="l"/>
            <a:pathLst>
              <a:path h="566018" w="187115">
                <a:moveTo>
                  <a:pt x="0" y="0"/>
                </a:moveTo>
                <a:lnTo>
                  <a:pt x="187114" y="0"/>
                </a:lnTo>
                <a:lnTo>
                  <a:pt x="187114" y="566018"/>
                </a:lnTo>
                <a:lnTo>
                  <a:pt x="0" y="566018"/>
                </a:lnTo>
                <a:lnTo>
                  <a:pt x="0" y="0"/>
                </a:lnTo>
                <a:close/>
              </a:path>
            </a:pathLst>
          </a:custGeom>
          <a:blipFill>
            <a:blip r:embed="rId22">
              <a:extLst>
                <a:ext uri="{96DAC541-7B7A-43D3-8B79-37D633B846F1}">
                  <asvg:svgBlip xmlns:asvg="http://schemas.microsoft.com/office/drawing/2016/SVG/main" r:embed="rId23"/>
                </a:ext>
              </a:extLst>
            </a:blip>
            <a:stretch>
              <a:fillRect l="-51038" t="-20505" r="-249216" b="-11810"/>
            </a:stretch>
          </a:blipFill>
        </p:spPr>
        <p:txBody>
          <a:bodyPr/>
          <a:p/>
        </p:txBody>
      </p:sp>
      <p:sp>
        <p:nvSpPr>
          <p:cNvPr name="Freeform 19" id="19"/>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24"/>
            <a:stretch>
              <a:fillRect l="0" t="0" r="0" b="0"/>
            </a:stretch>
          </a:blipFill>
        </p:spPr>
        <p:txBody>
          <a:bodyPr/>
          <a:p/>
        </p:txBody>
      </p:sp>
      <p:sp>
        <p:nvSpPr>
          <p:cNvPr name="Freeform 20" id="20"/>
          <p:cNvSpPr/>
          <p:nvPr/>
        </p:nvSpPr>
        <p:spPr>
          <a:xfrm flipH="false" flipV="false" rot="0">
            <a:off x="11010479" y="5542350"/>
            <a:ext cx="1321314" cy="1321314"/>
          </a:xfrm>
          <a:custGeom>
            <a:avLst/>
            <a:gdLst/>
            <a:ahLst/>
            <a:cxnLst/>
            <a:rect r="r" b="b" t="t" l="l"/>
            <a:pathLst>
              <a:path h="1321314" w="1321314">
                <a:moveTo>
                  <a:pt x="0" y="0"/>
                </a:moveTo>
                <a:lnTo>
                  <a:pt x="1321314" y="0"/>
                </a:lnTo>
                <a:lnTo>
                  <a:pt x="1321314" y="1321314"/>
                </a:lnTo>
                <a:lnTo>
                  <a:pt x="0" y="132131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txBody>
          <a:bodyPr/>
          <a:p/>
        </p:txBody>
      </p:sp>
      <p:sp>
        <p:nvSpPr>
          <p:cNvPr name="Freeform 21" id="21"/>
          <p:cNvSpPr/>
          <p:nvPr/>
        </p:nvSpPr>
        <p:spPr>
          <a:xfrm flipH="false" flipV="false" rot="0">
            <a:off x="15276293" y="5577010"/>
            <a:ext cx="1251994" cy="1251994"/>
          </a:xfrm>
          <a:custGeom>
            <a:avLst/>
            <a:gdLst/>
            <a:ahLst/>
            <a:cxnLst/>
            <a:rect r="r" b="b" t="t" l="l"/>
            <a:pathLst>
              <a:path h="1251994" w="1251994">
                <a:moveTo>
                  <a:pt x="0" y="0"/>
                </a:moveTo>
                <a:lnTo>
                  <a:pt x="1251994" y="0"/>
                </a:lnTo>
                <a:lnTo>
                  <a:pt x="1251994" y="1251994"/>
                </a:lnTo>
                <a:lnTo>
                  <a:pt x="0" y="1251994"/>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txBody>
          <a:bodyPr/>
          <a:p/>
        </p:txBody>
      </p:sp>
      <p:sp>
        <p:nvSpPr>
          <p:cNvPr name="Freeform 22" id="22"/>
          <p:cNvSpPr/>
          <p:nvPr/>
        </p:nvSpPr>
        <p:spPr>
          <a:xfrm flipH="false" flipV="false" rot="0">
            <a:off x="1252633" y="8287575"/>
            <a:ext cx="700863" cy="596371"/>
          </a:xfrm>
          <a:custGeom>
            <a:avLst/>
            <a:gdLst/>
            <a:ahLst/>
            <a:cxnLst/>
            <a:rect r="r" b="b" t="t" l="l"/>
            <a:pathLst>
              <a:path h="596371" w="700863">
                <a:moveTo>
                  <a:pt x="0" y="0"/>
                </a:moveTo>
                <a:lnTo>
                  <a:pt x="700863" y="0"/>
                </a:lnTo>
                <a:lnTo>
                  <a:pt x="700863" y="596370"/>
                </a:lnTo>
                <a:lnTo>
                  <a:pt x="0" y="59637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txBody>
          <a:bodyPr/>
          <a:p/>
        </p:txBody>
      </p:sp>
      <p:sp>
        <p:nvSpPr>
          <p:cNvPr name="Freeform 23" id="23"/>
          <p:cNvSpPr/>
          <p:nvPr/>
        </p:nvSpPr>
        <p:spPr>
          <a:xfrm flipH="false" flipV="false" rot="5400000">
            <a:off x="6525244" y="9000014"/>
            <a:ext cx="4699340" cy="493431"/>
          </a:xfrm>
          <a:custGeom>
            <a:avLst/>
            <a:gdLst/>
            <a:ahLst/>
            <a:cxnLst/>
            <a:rect r="r" b="b" t="t" l="l"/>
            <a:pathLst>
              <a:path h="493431" w="4699340">
                <a:moveTo>
                  <a:pt x="0" y="0"/>
                </a:moveTo>
                <a:lnTo>
                  <a:pt x="4699341" y="0"/>
                </a:lnTo>
                <a:lnTo>
                  <a:pt x="4699341" y="493430"/>
                </a:lnTo>
                <a:lnTo>
                  <a:pt x="0" y="493430"/>
                </a:lnTo>
                <a:lnTo>
                  <a:pt x="0" y="0"/>
                </a:lnTo>
                <a:close/>
              </a:path>
            </a:pathLst>
          </a:custGeom>
          <a:blipFill>
            <a:blip r:embed="rId31"/>
            <a:stretch>
              <a:fillRect l="0" t="0" r="0" b="0"/>
            </a:stretch>
          </a:blipFill>
        </p:spPr>
        <p:txBody>
          <a:bodyPr/>
          <a:p/>
        </p:txBody>
      </p:sp>
      <p:grpSp>
        <p:nvGrpSpPr>
          <p:cNvPr name="Group 24" id="24"/>
          <p:cNvGrpSpPr/>
          <p:nvPr/>
        </p:nvGrpSpPr>
        <p:grpSpPr>
          <a:xfrm rot="0">
            <a:off x="3382079" y="9679235"/>
            <a:ext cx="10903548" cy="491516"/>
            <a:chOff x="0" y="0"/>
            <a:chExt cx="2871716" cy="129453"/>
          </a:xfrm>
        </p:grpSpPr>
        <p:sp>
          <p:nvSpPr>
            <p:cNvPr name="Freeform 25" id="25"/>
            <p:cNvSpPr/>
            <p:nvPr/>
          </p:nvSpPr>
          <p:spPr>
            <a:xfrm flipH="false" flipV="false" rot="0">
              <a:off x="0" y="0"/>
              <a:ext cx="2871716" cy="129453"/>
            </a:xfrm>
            <a:custGeom>
              <a:avLst/>
              <a:gdLst/>
              <a:ahLst/>
              <a:cxnLst/>
              <a:rect r="r" b="b" t="t" l="l"/>
              <a:pathLst>
                <a:path h="129453" w="2871716">
                  <a:moveTo>
                    <a:pt x="0" y="0"/>
                  </a:moveTo>
                  <a:lnTo>
                    <a:pt x="2871716" y="0"/>
                  </a:lnTo>
                  <a:lnTo>
                    <a:pt x="2871716" y="129453"/>
                  </a:lnTo>
                  <a:lnTo>
                    <a:pt x="0" y="129453"/>
                  </a:lnTo>
                  <a:close/>
                </a:path>
              </a:pathLst>
            </a:custGeom>
            <a:solidFill>
              <a:srgbClr val="C11B16"/>
            </a:solidFill>
            <a:ln w="9525" cap="sq">
              <a:solidFill>
                <a:srgbClr val="FF5252"/>
              </a:solidFill>
              <a:prstDash val="solid"/>
              <a:miter/>
            </a:ln>
          </p:spPr>
        </p:sp>
        <p:sp>
          <p:nvSpPr>
            <p:cNvPr name="TextBox 26" id="26"/>
            <p:cNvSpPr txBox="true"/>
            <p:nvPr/>
          </p:nvSpPr>
          <p:spPr>
            <a:xfrm>
              <a:off x="0" y="0"/>
              <a:ext cx="2871716" cy="129453"/>
            </a:xfrm>
            <a:prstGeom prst="rect">
              <a:avLst/>
            </a:prstGeom>
          </p:spPr>
          <p:txBody>
            <a:bodyPr anchor="ctr" rtlCol="false" tIns="50800" lIns="50800" bIns="50800" rIns="50800"/>
            <a:lstStyle/>
            <a:p>
              <a:pPr algn="ctr">
                <a:lnSpc>
                  <a:spcPts val="2095"/>
                </a:lnSpc>
              </a:pPr>
              <a:r>
                <a:rPr lang="en-US" b="true" sz="1746">
                  <a:solidFill>
                    <a:srgbClr val="FFFFFF"/>
                  </a:solidFill>
                  <a:latin typeface="Garet Bold"/>
                  <a:ea typeface="Garet Bold"/>
                  <a:cs typeface="Garet Bold"/>
                  <a:sym typeface="Garet Bold"/>
                </a:rPr>
                <a:t>YOUR HOME MAY BE REPOSSESSED IF YOU DON’T KEEP UP YOUR MORTGAGE PAYMENTS</a:t>
              </a:r>
            </a:p>
          </p:txBody>
        </p:sp>
      </p:grpSp>
      <p:sp>
        <p:nvSpPr>
          <p:cNvPr name="TextBox 27" id="27"/>
          <p:cNvSpPr txBox="true"/>
          <p:nvPr/>
        </p:nvSpPr>
        <p:spPr>
          <a:xfrm rot="0">
            <a:off x="1252633" y="6581316"/>
            <a:ext cx="6993415" cy="13239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Protection helps keep your </a:t>
            </a:r>
            <a:r>
              <a:rPr lang="en-US" sz="1500" b="true">
                <a:solidFill>
                  <a:srgbClr val="17273F"/>
                </a:solidFill>
                <a:latin typeface="Garet Bold"/>
                <a:ea typeface="Garet Bold"/>
                <a:cs typeface="Garet Bold"/>
                <a:sym typeface="Garet Bold"/>
              </a:rPr>
              <a:t>mortgage</a:t>
            </a:r>
            <a:r>
              <a:rPr lang="en-US" sz="1500">
                <a:solidFill>
                  <a:srgbClr val="17273F"/>
                </a:solidFill>
                <a:latin typeface="Garet"/>
                <a:ea typeface="Garet"/>
                <a:cs typeface="Garet"/>
                <a:sym typeface="Garet"/>
              </a:rPr>
              <a:t> and </a:t>
            </a:r>
            <a:r>
              <a:rPr lang="en-US" sz="1500" b="true">
                <a:solidFill>
                  <a:srgbClr val="17273F"/>
                </a:solidFill>
                <a:latin typeface="Garet Bold"/>
                <a:ea typeface="Garet Bold"/>
                <a:cs typeface="Garet Bold"/>
                <a:sym typeface="Garet Bold"/>
              </a:rPr>
              <a:t>household secure </a:t>
            </a:r>
            <a:r>
              <a:rPr lang="en-US" sz="1500">
                <a:solidFill>
                  <a:srgbClr val="17273F"/>
                </a:solidFill>
                <a:latin typeface="Garet"/>
                <a:ea typeface="Garet"/>
                <a:cs typeface="Garet"/>
                <a:sym typeface="Garet"/>
              </a:rPr>
              <a:t>if the unexpected happens. Depending on your needs, life insurance, critical illness cover, income protection and family benefit plans can provide a lump sum or regular payments on a valid claim - helping you or your loved ones with mortgage payments, living costs and recovery time.</a:t>
            </a:r>
          </a:p>
        </p:txBody>
      </p:sp>
      <p:sp>
        <p:nvSpPr>
          <p:cNvPr name="TextBox 28" id="28"/>
          <p:cNvSpPr txBox="true"/>
          <p:nvPr/>
        </p:nvSpPr>
        <p:spPr>
          <a:xfrm rot="0">
            <a:off x="1252633" y="5776653"/>
            <a:ext cx="1857985" cy="353489"/>
          </a:xfrm>
          <a:prstGeom prst="rect">
            <a:avLst/>
          </a:prstGeom>
        </p:spPr>
        <p:txBody>
          <a:bodyPr anchor="t" rtlCol="false" tIns="0" lIns="0" bIns="0" rIns="0">
            <a:spAutoFit/>
          </a:bodyPr>
          <a:lstStyle/>
          <a:p>
            <a:pPr algn="l">
              <a:lnSpc>
                <a:spcPts val="2864"/>
              </a:lnSpc>
            </a:pPr>
            <a:r>
              <a:rPr lang="en-US" sz="2046">
                <a:solidFill>
                  <a:srgbClr val="17273F"/>
                </a:solidFill>
                <a:latin typeface="Garet"/>
                <a:ea typeface="Garet"/>
                <a:cs typeface="Garet"/>
                <a:sym typeface="Garet"/>
              </a:rPr>
              <a:t>Prepare for</a:t>
            </a:r>
          </a:p>
        </p:txBody>
      </p:sp>
      <p:sp>
        <p:nvSpPr>
          <p:cNvPr name="TextBox 29" id="29"/>
          <p:cNvSpPr txBox="true"/>
          <p:nvPr/>
        </p:nvSpPr>
        <p:spPr>
          <a:xfrm rot="0">
            <a:off x="3066649" y="5776653"/>
            <a:ext cx="2921769" cy="353489"/>
          </a:xfrm>
          <a:prstGeom prst="rect">
            <a:avLst/>
          </a:prstGeom>
        </p:spPr>
        <p:txBody>
          <a:bodyPr anchor="t" rtlCol="false" tIns="0" lIns="0" bIns="0" rIns="0">
            <a:spAutoFit/>
          </a:bodyPr>
          <a:lstStyle/>
          <a:p>
            <a:pPr algn="ctr">
              <a:lnSpc>
                <a:spcPts val="2864"/>
              </a:lnSpc>
            </a:pPr>
            <a:r>
              <a:rPr lang="en-US" b="true" sz="2046">
                <a:solidFill>
                  <a:srgbClr val="FFFFFF"/>
                </a:solidFill>
                <a:latin typeface="Garet Bold"/>
                <a:ea typeface="Garet Bold"/>
                <a:cs typeface="Garet Bold"/>
                <a:sym typeface="Garet Bold"/>
              </a:rPr>
              <a:t>The</a:t>
            </a:r>
            <a:r>
              <a:rPr lang="en-US" b="true" sz="2046">
                <a:solidFill>
                  <a:srgbClr val="FFFFFF"/>
                </a:solidFill>
                <a:latin typeface="Garet Bold"/>
                <a:ea typeface="Garet Bold"/>
                <a:cs typeface="Garet Bold"/>
                <a:sym typeface="Garet Bold"/>
              </a:rPr>
              <a:t> Unexpected</a:t>
            </a:r>
          </a:p>
        </p:txBody>
      </p:sp>
      <p:sp>
        <p:nvSpPr>
          <p:cNvPr name="TextBox 30" id="30"/>
          <p:cNvSpPr txBox="true"/>
          <p:nvPr/>
        </p:nvSpPr>
        <p:spPr>
          <a:xfrm rot="0">
            <a:off x="10100953" y="7073214"/>
            <a:ext cx="3233327" cy="737235"/>
          </a:xfrm>
          <a:prstGeom prst="rect">
            <a:avLst/>
          </a:prstGeom>
        </p:spPr>
        <p:txBody>
          <a:bodyPr anchor="t" rtlCol="false" tIns="0" lIns="0" bIns="0" rIns="0">
            <a:spAutoFit/>
          </a:bodyPr>
          <a:lstStyle/>
          <a:p>
            <a:pPr algn="ctr">
              <a:lnSpc>
                <a:spcPts val="2939"/>
              </a:lnSpc>
            </a:pPr>
            <a:r>
              <a:rPr lang="en-US" sz="2099" b="true">
                <a:solidFill>
                  <a:srgbClr val="FFFFFF"/>
                </a:solidFill>
                <a:latin typeface="Garet Bold"/>
                <a:ea typeface="Garet Bold"/>
                <a:cs typeface="Garet Bold"/>
                <a:sym typeface="Garet Bold"/>
              </a:rPr>
              <a:t>Provide money to pay your mortgage if:</a:t>
            </a:r>
          </a:p>
        </p:txBody>
      </p:sp>
      <p:sp>
        <p:nvSpPr>
          <p:cNvPr name="TextBox 31" id="31"/>
          <p:cNvSpPr txBox="true"/>
          <p:nvPr/>
        </p:nvSpPr>
        <p:spPr>
          <a:xfrm rot="0">
            <a:off x="2102577" y="8429574"/>
            <a:ext cx="5901665" cy="378460"/>
          </a:xfrm>
          <a:prstGeom prst="rect">
            <a:avLst/>
          </a:prstGeom>
        </p:spPr>
        <p:txBody>
          <a:bodyPr anchor="t" rtlCol="false" tIns="0" lIns="0" bIns="0" rIns="0">
            <a:spAutoFit/>
          </a:bodyPr>
          <a:lstStyle/>
          <a:p>
            <a:pPr algn="l">
              <a:lnSpc>
                <a:spcPts val="2989"/>
              </a:lnSpc>
            </a:pPr>
            <a:r>
              <a:rPr lang="en-US" sz="2599" b="true">
                <a:solidFill>
                  <a:srgbClr val="17273F"/>
                </a:solidFill>
                <a:latin typeface="Garet Bold"/>
                <a:ea typeface="Garet Bold"/>
                <a:cs typeface="Garet Bold"/>
                <a:sym typeface="Garet Bold"/>
              </a:rPr>
              <a:t>Looking After What Matters Most</a:t>
            </a:r>
          </a:p>
        </p:txBody>
      </p:sp>
      <p:sp>
        <p:nvSpPr>
          <p:cNvPr name="TextBox 32" id="32"/>
          <p:cNvSpPr txBox="true"/>
          <p:nvPr/>
        </p:nvSpPr>
        <p:spPr>
          <a:xfrm rot="0">
            <a:off x="10152543" y="7957749"/>
            <a:ext cx="3511912" cy="1325881"/>
          </a:xfrm>
          <a:prstGeom prst="rect">
            <a:avLst/>
          </a:prstGeom>
        </p:spPr>
        <p:txBody>
          <a:bodyPr anchor="t" rtlCol="false" tIns="0" lIns="0" bIns="0" rIns="0">
            <a:spAutoFit/>
          </a:bodyPr>
          <a:lstStyle/>
          <a:p>
            <a:pPr algn="l" marL="431797" indent="-215899" lvl="1">
              <a:lnSpc>
                <a:spcPts val="3659"/>
              </a:lnSpc>
              <a:buFont typeface="Arial"/>
              <a:buChar char="•"/>
            </a:pPr>
            <a:r>
              <a:rPr lang="en-US" sz="1999">
                <a:solidFill>
                  <a:srgbClr val="FFFFFF"/>
                </a:solidFill>
                <a:latin typeface="Garet"/>
                <a:ea typeface="Garet"/>
                <a:cs typeface="Garet"/>
                <a:sym typeface="Garet"/>
              </a:rPr>
              <a:t>You die</a:t>
            </a:r>
          </a:p>
          <a:p>
            <a:pPr algn="l" marL="431797" indent="-215899" lvl="1">
              <a:lnSpc>
                <a:spcPts val="3659"/>
              </a:lnSpc>
              <a:buFont typeface="Arial"/>
              <a:buChar char="•"/>
            </a:pPr>
            <a:r>
              <a:rPr lang="en-US" sz="1999">
                <a:solidFill>
                  <a:srgbClr val="FFFFFF"/>
                </a:solidFill>
                <a:latin typeface="Garet"/>
                <a:ea typeface="Garet"/>
                <a:cs typeface="Garet"/>
                <a:sym typeface="Garet"/>
              </a:rPr>
              <a:t>Get critically ill</a:t>
            </a:r>
          </a:p>
          <a:p>
            <a:pPr algn="l" marL="431797" indent="-215899" lvl="1">
              <a:lnSpc>
                <a:spcPts val="3659"/>
              </a:lnSpc>
              <a:buFont typeface="Arial"/>
              <a:buChar char="•"/>
            </a:pPr>
            <a:r>
              <a:rPr lang="en-US" sz="1999">
                <a:solidFill>
                  <a:srgbClr val="FFFFFF"/>
                </a:solidFill>
                <a:latin typeface="Garet"/>
                <a:ea typeface="Garet"/>
                <a:cs typeface="Garet"/>
                <a:sym typeface="Garet"/>
              </a:rPr>
              <a:t>Off work long-term sick</a:t>
            </a:r>
          </a:p>
        </p:txBody>
      </p:sp>
      <p:sp>
        <p:nvSpPr>
          <p:cNvPr name="TextBox 33" id="33"/>
          <p:cNvSpPr txBox="true"/>
          <p:nvPr/>
        </p:nvSpPr>
        <p:spPr>
          <a:xfrm rot="0">
            <a:off x="14285627" y="7073214"/>
            <a:ext cx="3233327" cy="737235"/>
          </a:xfrm>
          <a:prstGeom prst="rect">
            <a:avLst/>
          </a:prstGeom>
        </p:spPr>
        <p:txBody>
          <a:bodyPr anchor="t" rtlCol="false" tIns="0" lIns="0" bIns="0" rIns="0">
            <a:spAutoFit/>
          </a:bodyPr>
          <a:lstStyle/>
          <a:p>
            <a:pPr algn="ctr">
              <a:lnSpc>
                <a:spcPts val="2939"/>
              </a:lnSpc>
            </a:pPr>
            <a:r>
              <a:rPr lang="en-US" sz="2099" b="true">
                <a:solidFill>
                  <a:srgbClr val="FFFFFF"/>
                </a:solidFill>
                <a:latin typeface="Garet Bold"/>
                <a:ea typeface="Garet Bold"/>
                <a:cs typeface="Garet Bold"/>
                <a:sym typeface="Garet Bold"/>
              </a:rPr>
              <a:t>Provide income to pay all other outgoings:</a:t>
            </a:r>
          </a:p>
        </p:txBody>
      </p:sp>
      <p:sp>
        <p:nvSpPr>
          <p:cNvPr name="TextBox 34" id="34"/>
          <p:cNvSpPr txBox="true"/>
          <p:nvPr/>
        </p:nvSpPr>
        <p:spPr>
          <a:xfrm rot="0">
            <a:off x="14285627" y="7986324"/>
            <a:ext cx="3130147" cy="1645286"/>
          </a:xfrm>
          <a:prstGeom prst="rect">
            <a:avLst/>
          </a:prstGeom>
        </p:spPr>
        <p:txBody>
          <a:bodyPr anchor="t" rtlCol="false" tIns="0" lIns="0" bIns="0" rIns="0">
            <a:spAutoFit/>
          </a:bodyPr>
          <a:lstStyle/>
          <a:p>
            <a:pPr algn="l" marL="431797" indent="-215899" lvl="1">
              <a:lnSpc>
                <a:spcPts val="3319"/>
              </a:lnSpc>
              <a:buFont typeface="Arial"/>
              <a:buChar char="•"/>
            </a:pPr>
            <a:r>
              <a:rPr lang="en-US" sz="1999">
                <a:solidFill>
                  <a:srgbClr val="FFFFFF"/>
                </a:solidFill>
                <a:latin typeface="Garet"/>
                <a:ea typeface="Garet"/>
                <a:cs typeface="Garet"/>
                <a:sym typeface="Garet"/>
              </a:rPr>
              <a:t>Utilities</a:t>
            </a:r>
          </a:p>
          <a:p>
            <a:pPr algn="l" marL="431797" indent="-215899" lvl="1">
              <a:lnSpc>
                <a:spcPts val="3319"/>
              </a:lnSpc>
              <a:buFont typeface="Arial"/>
              <a:buChar char="•"/>
            </a:pPr>
            <a:r>
              <a:rPr lang="en-US" sz="1999">
                <a:solidFill>
                  <a:srgbClr val="FFFFFF"/>
                </a:solidFill>
                <a:latin typeface="Garet"/>
                <a:ea typeface="Garet"/>
                <a:cs typeface="Garet"/>
                <a:sym typeface="Garet"/>
              </a:rPr>
              <a:t>Food</a:t>
            </a:r>
          </a:p>
          <a:p>
            <a:pPr algn="l" marL="431797" indent="-215899" lvl="1">
              <a:lnSpc>
                <a:spcPts val="3319"/>
              </a:lnSpc>
              <a:buFont typeface="Arial"/>
              <a:buChar char="•"/>
            </a:pPr>
            <a:r>
              <a:rPr lang="en-US" sz="1999">
                <a:solidFill>
                  <a:srgbClr val="FFFFFF"/>
                </a:solidFill>
                <a:latin typeface="Garet"/>
                <a:ea typeface="Garet"/>
                <a:cs typeface="Garet"/>
                <a:sym typeface="Garet"/>
              </a:rPr>
              <a:t>Rent</a:t>
            </a:r>
          </a:p>
          <a:p>
            <a:pPr algn="l" marL="431797" indent="-215899" lvl="1">
              <a:lnSpc>
                <a:spcPts val="3319"/>
              </a:lnSpc>
              <a:buFont typeface="Arial"/>
              <a:buChar char="•"/>
            </a:pPr>
            <a:r>
              <a:rPr lang="en-US" sz="1999">
                <a:solidFill>
                  <a:srgbClr val="FFFFFF"/>
                </a:solidFill>
                <a:latin typeface="Garet"/>
                <a:ea typeface="Garet"/>
                <a:cs typeface="Garet"/>
                <a:sym typeface="Garet"/>
              </a:rPr>
              <a:t>Bills</a:t>
            </a:r>
          </a:p>
        </p:txBody>
      </p:sp>
      <p:sp>
        <p:nvSpPr>
          <p:cNvPr name="TextBox 35" id="35"/>
          <p:cNvSpPr txBox="true"/>
          <p:nvPr/>
        </p:nvSpPr>
        <p:spPr>
          <a:xfrm rot="0">
            <a:off x="15953880" y="7986324"/>
            <a:ext cx="3130147" cy="1645286"/>
          </a:xfrm>
          <a:prstGeom prst="rect">
            <a:avLst/>
          </a:prstGeom>
        </p:spPr>
        <p:txBody>
          <a:bodyPr anchor="t" rtlCol="false" tIns="0" lIns="0" bIns="0" rIns="0">
            <a:spAutoFit/>
          </a:bodyPr>
          <a:lstStyle/>
          <a:p>
            <a:pPr algn="l" marL="431797" indent="-215899" lvl="1">
              <a:lnSpc>
                <a:spcPts val="3319"/>
              </a:lnSpc>
              <a:buFont typeface="Arial"/>
              <a:buChar char="•"/>
            </a:pPr>
            <a:r>
              <a:rPr lang="en-US" sz="1999">
                <a:solidFill>
                  <a:srgbClr val="FFFFFF"/>
                </a:solidFill>
                <a:latin typeface="Garet"/>
                <a:ea typeface="Garet"/>
                <a:cs typeface="Garet"/>
                <a:sym typeface="Garet"/>
              </a:rPr>
              <a:t>Hobbies</a:t>
            </a:r>
          </a:p>
          <a:p>
            <a:pPr algn="l" marL="431797" indent="-215899" lvl="1">
              <a:lnSpc>
                <a:spcPts val="3319"/>
              </a:lnSpc>
              <a:buFont typeface="Arial"/>
              <a:buChar char="•"/>
            </a:pPr>
            <a:r>
              <a:rPr lang="en-US" sz="1999">
                <a:solidFill>
                  <a:srgbClr val="FFFFFF"/>
                </a:solidFill>
                <a:latin typeface="Garet"/>
                <a:ea typeface="Garet"/>
                <a:cs typeface="Garet"/>
                <a:sym typeface="Garet"/>
              </a:rPr>
              <a:t>Holidays</a:t>
            </a:r>
          </a:p>
          <a:p>
            <a:pPr algn="l" marL="431797" indent="-215899" lvl="1">
              <a:lnSpc>
                <a:spcPts val="3319"/>
              </a:lnSpc>
              <a:buFont typeface="Arial"/>
              <a:buChar char="•"/>
            </a:pPr>
            <a:r>
              <a:rPr lang="en-US" sz="1999">
                <a:solidFill>
                  <a:srgbClr val="FFFFFF"/>
                </a:solidFill>
                <a:latin typeface="Garet"/>
                <a:ea typeface="Garet"/>
                <a:cs typeface="Garet"/>
                <a:sym typeface="Garet"/>
              </a:rPr>
              <a:t>Groceries</a:t>
            </a:r>
          </a:p>
          <a:p>
            <a:pPr algn="l" marL="431797" indent="-215899" lvl="1">
              <a:lnSpc>
                <a:spcPts val="3319"/>
              </a:lnSpc>
              <a:buFont typeface="Arial"/>
              <a:buChar char="•"/>
            </a:pPr>
            <a:r>
              <a:rPr lang="en-US" sz="1999">
                <a:solidFill>
                  <a:srgbClr val="FFFFFF"/>
                </a:solidFill>
                <a:latin typeface="Garet"/>
                <a:ea typeface="Garet"/>
                <a:cs typeface="Garet"/>
                <a:sym typeface="Garet"/>
              </a:rPr>
              <a:t>Travel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7291" y="-1373674"/>
            <a:ext cx="9882891" cy="9882891"/>
          </a:xfrm>
          <a:custGeom>
            <a:avLst/>
            <a:gdLst/>
            <a:ahLst/>
            <a:cxnLst/>
            <a:rect r="r" b="b" t="t" l="l"/>
            <a:pathLst>
              <a:path h="9882891" w="9882891">
                <a:moveTo>
                  <a:pt x="0" y="0"/>
                </a:moveTo>
                <a:lnTo>
                  <a:pt x="9882891" y="0"/>
                </a:lnTo>
                <a:lnTo>
                  <a:pt x="9882891" y="9882890"/>
                </a:lnTo>
                <a:lnTo>
                  <a:pt x="0" y="9882890"/>
                </a:lnTo>
                <a:lnTo>
                  <a:pt x="0" y="0"/>
                </a:lnTo>
                <a:close/>
              </a:path>
            </a:pathLst>
          </a:custGeom>
          <a:blipFill>
            <a:blip r:embed="rId2">
              <a:extLst>
                <a:ext uri="{96DAC541-7B7A-43D3-8B79-37D633B846F1}">
                  <asvg:svgBlip xmlns:asvg="http://schemas.microsoft.com/office/drawing/2016/SVG/main" r:embed="rId3"/>
                </a:ext>
              </a:extLst>
            </a:blip>
            <a:stretch>
              <a:fillRect l="-14931" t="-7088" r="-24281" b="-60385"/>
            </a:stretch>
          </a:blipFill>
        </p:spPr>
        <p:txBody>
          <a:bodyPr/>
          <a:p/>
        </p:txBody>
      </p:sp>
      <p:sp>
        <p:nvSpPr>
          <p:cNvPr name="Freeform 3" id="3"/>
          <p:cNvSpPr/>
          <p:nvPr/>
        </p:nvSpPr>
        <p:spPr>
          <a:xfrm flipH="false" flipV="true" rot="0">
            <a:off x="13563632" y="-543181"/>
            <a:ext cx="2407318" cy="3898491"/>
          </a:xfrm>
          <a:custGeom>
            <a:avLst/>
            <a:gdLst/>
            <a:ahLst/>
            <a:cxnLst/>
            <a:rect r="r" b="b" t="t" l="l"/>
            <a:pathLst>
              <a:path h="3898491" w="2407318">
                <a:moveTo>
                  <a:pt x="0" y="3898490"/>
                </a:moveTo>
                <a:lnTo>
                  <a:pt x="2407318" y="3898490"/>
                </a:lnTo>
                <a:lnTo>
                  <a:pt x="2407318" y="0"/>
                </a:lnTo>
                <a:lnTo>
                  <a:pt x="0" y="0"/>
                </a:lnTo>
                <a:lnTo>
                  <a:pt x="0" y="389849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89480" y="4799981"/>
            <a:ext cx="13738233" cy="2958944"/>
          </a:xfrm>
          <a:custGeom>
            <a:avLst/>
            <a:gdLst/>
            <a:ahLst/>
            <a:cxnLst/>
            <a:rect r="r" b="b" t="t" l="l"/>
            <a:pathLst>
              <a:path h="2958944" w="13738233">
                <a:moveTo>
                  <a:pt x="0" y="0"/>
                </a:moveTo>
                <a:lnTo>
                  <a:pt x="13738233" y="0"/>
                </a:lnTo>
                <a:lnTo>
                  <a:pt x="13738233" y="2958944"/>
                </a:lnTo>
                <a:lnTo>
                  <a:pt x="0" y="2958944"/>
                </a:lnTo>
                <a:lnTo>
                  <a:pt x="0" y="0"/>
                </a:lnTo>
                <a:close/>
              </a:path>
            </a:pathLst>
          </a:custGeom>
          <a:blipFill>
            <a:blip r:embed="rId6">
              <a:extLst>
                <a:ext uri="{96DAC541-7B7A-43D3-8B79-37D633B846F1}">
                  <asvg:svgBlip xmlns:asvg="http://schemas.microsoft.com/office/drawing/2016/SVG/main" r:embed="rId7"/>
                </a:ext>
              </a:extLst>
            </a:blip>
            <a:stretch>
              <a:fillRect l="-35150" t="-15250" r="0" b="-9464"/>
            </a:stretch>
          </a:blipFill>
        </p:spPr>
        <p:txBody>
          <a:bodyPr/>
          <a:p/>
        </p:txBody>
      </p:sp>
      <p:sp>
        <p:nvSpPr>
          <p:cNvPr name="Freeform 5" id="5"/>
          <p:cNvSpPr/>
          <p:nvPr/>
        </p:nvSpPr>
        <p:spPr>
          <a:xfrm flipH="false" flipV="false" rot="0">
            <a:off x="7501799" y="1480568"/>
            <a:ext cx="1307736" cy="1461158"/>
          </a:xfrm>
          <a:custGeom>
            <a:avLst/>
            <a:gdLst/>
            <a:ahLst/>
            <a:cxnLst/>
            <a:rect r="r" b="b" t="t" l="l"/>
            <a:pathLst>
              <a:path h="1461158" w="1307736">
                <a:moveTo>
                  <a:pt x="0" y="0"/>
                </a:moveTo>
                <a:lnTo>
                  <a:pt x="1307736" y="0"/>
                </a:lnTo>
                <a:lnTo>
                  <a:pt x="1307736" y="1461158"/>
                </a:lnTo>
                <a:lnTo>
                  <a:pt x="0" y="14611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grpSp>
        <p:nvGrpSpPr>
          <p:cNvPr name="Group 6" id="6"/>
          <p:cNvGrpSpPr/>
          <p:nvPr/>
        </p:nvGrpSpPr>
        <p:grpSpPr>
          <a:xfrm rot="0">
            <a:off x="10712404" y="2082906"/>
            <a:ext cx="5702456" cy="3350290"/>
            <a:chOff x="0" y="0"/>
            <a:chExt cx="691725" cy="406400"/>
          </a:xfrm>
        </p:grpSpPr>
        <p:sp>
          <p:nvSpPr>
            <p:cNvPr name="Freeform 7" id="7"/>
            <p:cNvSpPr/>
            <p:nvPr/>
          </p:nvSpPr>
          <p:spPr>
            <a:xfrm flipH="false" flipV="false" rot="0">
              <a:off x="0" y="0"/>
              <a:ext cx="691725" cy="406400"/>
            </a:xfrm>
            <a:custGeom>
              <a:avLst/>
              <a:gdLst/>
              <a:ahLst/>
              <a:cxnLst/>
              <a:rect r="r" b="b" t="t" l="l"/>
              <a:pathLst>
                <a:path h="406400" w="691725">
                  <a:moveTo>
                    <a:pt x="92320" y="0"/>
                  </a:moveTo>
                  <a:lnTo>
                    <a:pt x="599405" y="0"/>
                  </a:lnTo>
                  <a:cubicBezTo>
                    <a:pt x="650392" y="0"/>
                    <a:pt x="691725" y="41333"/>
                    <a:pt x="691725" y="92320"/>
                  </a:cubicBezTo>
                  <a:lnTo>
                    <a:pt x="691725" y="314080"/>
                  </a:lnTo>
                  <a:cubicBezTo>
                    <a:pt x="691725" y="338565"/>
                    <a:pt x="681998" y="362047"/>
                    <a:pt x="664685" y="379360"/>
                  </a:cubicBezTo>
                  <a:cubicBezTo>
                    <a:pt x="647371" y="396673"/>
                    <a:pt x="623889" y="406400"/>
                    <a:pt x="599405" y="406400"/>
                  </a:cubicBezTo>
                  <a:lnTo>
                    <a:pt x="92320" y="406400"/>
                  </a:lnTo>
                  <a:cubicBezTo>
                    <a:pt x="67835" y="406400"/>
                    <a:pt x="44353" y="396673"/>
                    <a:pt x="27040" y="379360"/>
                  </a:cubicBezTo>
                  <a:cubicBezTo>
                    <a:pt x="9727" y="362047"/>
                    <a:pt x="0" y="338565"/>
                    <a:pt x="0" y="314080"/>
                  </a:cubicBezTo>
                  <a:lnTo>
                    <a:pt x="0" y="92320"/>
                  </a:lnTo>
                  <a:cubicBezTo>
                    <a:pt x="0" y="67835"/>
                    <a:pt x="9727" y="44353"/>
                    <a:pt x="27040" y="27040"/>
                  </a:cubicBezTo>
                  <a:cubicBezTo>
                    <a:pt x="44353" y="9727"/>
                    <a:pt x="67835" y="0"/>
                    <a:pt x="92320" y="0"/>
                  </a:cubicBezTo>
                  <a:close/>
                </a:path>
              </a:pathLst>
            </a:custGeom>
            <a:blipFill>
              <a:blip r:embed="rId10"/>
              <a:stretch>
                <a:fillRect l="0" t="-6735" r="0" b="-6735"/>
              </a:stretch>
            </a:blipFill>
          </p:spPr>
        </p:sp>
      </p:grpSp>
      <p:grpSp>
        <p:nvGrpSpPr>
          <p:cNvPr name="Group 8" id="8"/>
          <p:cNvGrpSpPr/>
          <p:nvPr/>
        </p:nvGrpSpPr>
        <p:grpSpPr>
          <a:xfrm rot="0">
            <a:off x="10712404" y="5668672"/>
            <a:ext cx="5702456" cy="3350290"/>
            <a:chOff x="0" y="0"/>
            <a:chExt cx="691725" cy="406400"/>
          </a:xfrm>
        </p:grpSpPr>
        <p:sp>
          <p:nvSpPr>
            <p:cNvPr name="Freeform 9" id="9"/>
            <p:cNvSpPr/>
            <p:nvPr/>
          </p:nvSpPr>
          <p:spPr>
            <a:xfrm flipH="false" flipV="false" rot="0">
              <a:off x="0" y="0"/>
              <a:ext cx="691725" cy="406400"/>
            </a:xfrm>
            <a:custGeom>
              <a:avLst/>
              <a:gdLst/>
              <a:ahLst/>
              <a:cxnLst/>
              <a:rect r="r" b="b" t="t" l="l"/>
              <a:pathLst>
                <a:path h="406400" w="691725">
                  <a:moveTo>
                    <a:pt x="92320" y="0"/>
                  </a:moveTo>
                  <a:lnTo>
                    <a:pt x="599405" y="0"/>
                  </a:lnTo>
                  <a:cubicBezTo>
                    <a:pt x="650392" y="0"/>
                    <a:pt x="691725" y="41333"/>
                    <a:pt x="691725" y="92320"/>
                  </a:cubicBezTo>
                  <a:lnTo>
                    <a:pt x="691725" y="314080"/>
                  </a:lnTo>
                  <a:cubicBezTo>
                    <a:pt x="691725" y="338565"/>
                    <a:pt x="681998" y="362047"/>
                    <a:pt x="664685" y="379360"/>
                  </a:cubicBezTo>
                  <a:cubicBezTo>
                    <a:pt x="647371" y="396673"/>
                    <a:pt x="623889" y="406400"/>
                    <a:pt x="599405" y="406400"/>
                  </a:cubicBezTo>
                  <a:lnTo>
                    <a:pt x="92320" y="406400"/>
                  </a:lnTo>
                  <a:cubicBezTo>
                    <a:pt x="67835" y="406400"/>
                    <a:pt x="44353" y="396673"/>
                    <a:pt x="27040" y="379360"/>
                  </a:cubicBezTo>
                  <a:cubicBezTo>
                    <a:pt x="9727" y="362047"/>
                    <a:pt x="0" y="338565"/>
                    <a:pt x="0" y="314080"/>
                  </a:cubicBezTo>
                  <a:lnTo>
                    <a:pt x="0" y="92320"/>
                  </a:lnTo>
                  <a:cubicBezTo>
                    <a:pt x="0" y="67835"/>
                    <a:pt x="9727" y="44353"/>
                    <a:pt x="27040" y="27040"/>
                  </a:cubicBezTo>
                  <a:cubicBezTo>
                    <a:pt x="44353" y="9727"/>
                    <a:pt x="67835" y="0"/>
                    <a:pt x="92320" y="0"/>
                  </a:cubicBezTo>
                  <a:close/>
                </a:path>
              </a:pathLst>
            </a:custGeom>
            <a:blipFill>
              <a:blip r:embed="rId11"/>
              <a:stretch>
                <a:fillRect l="0" t="-6735" r="0" b="-6735"/>
              </a:stretch>
            </a:blipFill>
          </p:spPr>
        </p:sp>
      </p:grpSp>
      <p:sp>
        <p:nvSpPr>
          <p:cNvPr name="Freeform 10" id="10"/>
          <p:cNvSpPr/>
          <p:nvPr/>
        </p:nvSpPr>
        <p:spPr>
          <a:xfrm flipH="false" flipV="false" rot="0">
            <a:off x="1843991" y="5355394"/>
            <a:ext cx="1007555" cy="1007555"/>
          </a:xfrm>
          <a:custGeom>
            <a:avLst/>
            <a:gdLst/>
            <a:ahLst/>
            <a:cxnLst/>
            <a:rect r="r" b="b" t="t" l="l"/>
            <a:pathLst>
              <a:path h="1007555" w="1007555">
                <a:moveTo>
                  <a:pt x="0" y="0"/>
                </a:moveTo>
                <a:lnTo>
                  <a:pt x="1007554" y="0"/>
                </a:lnTo>
                <a:lnTo>
                  <a:pt x="1007554" y="1007555"/>
                </a:lnTo>
                <a:lnTo>
                  <a:pt x="0" y="1007555"/>
                </a:lnTo>
                <a:lnTo>
                  <a:pt x="0" y="0"/>
                </a:lnTo>
                <a:close/>
              </a:path>
            </a:pathLst>
          </a:custGeom>
          <a:blipFill>
            <a:blip r:embed="rId12">
              <a:extLst>
                <a:ext uri="{96DAC541-7B7A-43D3-8B79-37D633B846F1}">
                  <asvg:svgBlip xmlns:asvg="http://schemas.microsoft.com/office/drawing/2016/SVG/main" r:embed="rId13"/>
                </a:ext>
              </a:extLst>
            </a:blip>
            <a:stretch>
              <a:fillRect l="-49255" t="0" r="-49255" b="0"/>
            </a:stretch>
          </a:blipFill>
        </p:spPr>
        <p:txBody>
          <a:bodyPr/>
          <a:p/>
        </p:txBody>
      </p:sp>
      <p:sp>
        <p:nvSpPr>
          <p:cNvPr name="Freeform 11" id="11"/>
          <p:cNvSpPr/>
          <p:nvPr/>
        </p:nvSpPr>
        <p:spPr>
          <a:xfrm flipH="false" flipV="false" rot="0">
            <a:off x="5229825" y="5355394"/>
            <a:ext cx="1007555" cy="1007555"/>
          </a:xfrm>
          <a:custGeom>
            <a:avLst/>
            <a:gdLst/>
            <a:ahLst/>
            <a:cxnLst/>
            <a:rect r="r" b="b" t="t" l="l"/>
            <a:pathLst>
              <a:path h="1007555" w="1007555">
                <a:moveTo>
                  <a:pt x="0" y="0"/>
                </a:moveTo>
                <a:lnTo>
                  <a:pt x="1007555" y="0"/>
                </a:lnTo>
                <a:lnTo>
                  <a:pt x="1007555" y="1007555"/>
                </a:lnTo>
                <a:lnTo>
                  <a:pt x="0" y="1007555"/>
                </a:lnTo>
                <a:lnTo>
                  <a:pt x="0" y="0"/>
                </a:lnTo>
                <a:close/>
              </a:path>
            </a:pathLst>
          </a:custGeom>
          <a:blipFill>
            <a:blip r:embed="rId14">
              <a:extLst>
                <a:ext uri="{96DAC541-7B7A-43D3-8B79-37D633B846F1}">
                  <asvg:svgBlip xmlns:asvg="http://schemas.microsoft.com/office/drawing/2016/SVG/main" r:embed="rId15"/>
                </a:ext>
              </a:extLst>
            </a:blip>
            <a:stretch>
              <a:fillRect l="0" t="-76869" r="-76869" b="0"/>
            </a:stretch>
          </a:blipFill>
        </p:spPr>
        <p:txBody>
          <a:bodyPr/>
          <a:p/>
        </p:txBody>
      </p:sp>
      <p:sp>
        <p:nvSpPr>
          <p:cNvPr name="Freeform 12" id="12"/>
          <p:cNvSpPr/>
          <p:nvPr/>
        </p:nvSpPr>
        <p:spPr>
          <a:xfrm flipH="false" flipV="false" rot="0">
            <a:off x="8581331" y="5357486"/>
            <a:ext cx="1007555" cy="1007555"/>
          </a:xfrm>
          <a:custGeom>
            <a:avLst/>
            <a:gdLst/>
            <a:ahLst/>
            <a:cxnLst/>
            <a:rect r="r" b="b" t="t" l="l"/>
            <a:pathLst>
              <a:path h="1007555" w="1007555">
                <a:moveTo>
                  <a:pt x="0" y="0"/>
                </a:moveTo>
                <a:lnTo>
                  <a:pt x="1007555" y="0"/>
                </a:lnTo>
                <a:lnTo>
                  <a:pt x="1007555" y="1007555"/>
                </a:lnTo>
                <a:lnTo>
                  <a:pt x="0" y="1007555"/>
                </a:lnTo>
                <a:lnTo>
                  <a:pt x="0" y="0"/>
                </a:lnTo>
                <a:close/>
              </a:path>
            </a:pathLst>
          </a:custGeom>
          <a:blipFill>
            <a:blip r:embed="rId16">
              <a:extLst>
                <a:ext uri="{96DAC541-7B7A-43D3-8B79-37D633B846F1}">
                  <asvg:svgBlip xmlns:asvg="http://schemas.microsoft.com/office/drawing/2016/SVG/main" r:embed="rId17"/>
                </a:ext>
              </a:extLst>
            </a:blip>
            <a:stretch>
              <a:fillRect l="-99276" t="0" r="-198010" b="-297287"/>
            </a:stretch>
          </a:blipFill>
        </p:spPr>
        <p:txBody>
          <a:bodyPr/>
          <a:p/>
        </p:txBody>
      </p:sp>
      <p:sp>
        <p:nvSpPr>
          <p:cNvPr name="Freeform 13" id="13"/>
          <p:cNvSpPr/>
          <p:nvPr/>
        </p:nvSpPr>
        <p:spPr>
          <a:xfrm flipH="false" flipV="false" rot="0">
            <a:off x="1691432" y="5573973"/>
            <a:ext cx="889507" cy="570396"/>
          </a:xfrm>
          <a:custGeom>
            <a:avLst/>
            <a:gdLst/>
            <a:ahLst/>
            <a:cxnLst/>
            <a:rect r="r" b="b" t="t" l="l"/>
            <a:pathLst>
              <a:path h="570396" w="889507">
                <a:moveTo>
                  <a:pt x="0" y="0"/>
                </a:moveTo>
                <a:lnTo>
                  <a:pt x="889507" y="0"/>
                </a:lnTo>
                <a:lnTo>
                  <a:pt x="889507" y="570397"/>
                </a:lnTo>
                <a:lnTo>
                  <a:pt x="0" y="57039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txBody>
          <a:bodyPr/>
          <a:p/>
        </p:txBody>
      </p:sp>
      <p:sp>
        <p:nvSpPr>
          <p:cNvPr name="Freeform 14" id="14"/>
          <p:cNvSpPr/>
          <p:nvPr/>
        </p:nvSpPr>
        <p:spPr>
          <a:xfrm flipH="false" flipV="false" rot="0">
            <a:off x="5428342" y="5553911"/>
            <a:ext cx="610521" cy="610521"/>
          </a:xfrm>
          <a:custGeom>
            <a:avLst/>
            <a:gdLst/>
            <a:ahLst/>
            <a:cxnLst/>
            <a:rect r="r" b="b" t="t" l="l"/>
            <a:pathLst>
              <a:path h="610521" w="610521">
                <a:moveTo>
                  <a:pt x="0" y="0"/>
                </a:moveTo>
                <a:lnTo>
                  <a:pt x="610521" y="0"/>
                </a:lnTo>
                <a:lnTo>
                  <a:pt x="610521" y="610521"/>
                </a:lnTo>
                <a:lnTo>
                  <a:pt x="0" y="61052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txBody>
          <a:bodyPr/>
          <a:p/>
        </p:txBody>
      </p:sp>
      <p:sp>
        <p:nvSpPr>
          <p:cNvPr name="Freeform 15" id="15"/>
          <p:cNvSpPr/>
          <p:nvPr/>
        </p:nvSpPr>
        <p:spPr>
          <a:xfrm flipH="false" flipV="false" rot="0">
            <a:off x="8809535" y="5576065"/>
            <a:ext cx="551146" cy="570396"/>
          </a:xfrm>
          <a:custGeom>
            <a:avLst/>
            <a:gdLst/>
            <a:ahLst/>
            <a:cxnLst/>
            <a:rect r="r" b="b" t="t" l="l"/>
            <a:pathLst>
              <a:path h="570396" w="551146">
                <a:moveTo>
                  <a:pt x="0" y="0"/>
                </a:moveTo>
                <a:lnTo>
                  <a:pt x="551146" y="0"/>
                </a:lnTo>
                <a:lnTo>
                  <a:pt x="551146" y="570396"/>
                </a:lnTo>
                <a:lnTo>
                  <a:pt x="0" y="57039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txBody>
          <a:bodyPr/>
          <a:p/>
        </p:txBody>
      </p:sp>
      <p:sp>
        <p:nvSpPr>
          <p:cNvPr name="TextBox 16" id="16"/>
          <p:cNvSpPr txBox="true"/>
          <p:nvPr/>
        </p:nvSpPr>
        <p:spPr>
          <a:xfrm rot="0">
            <a:off x="1187884" y="2601242"/>
            <a:ext cx="6418973" cy="1908372"/>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Why</a:t>
            </a:r>
          </a:p>
          <a:p>
            <a:pPr algn="l">
              <a:lnSpc>
                <a:spcPts val="7468"/>
              </a:lnSpc>
            </a:pPr>
            <a:r>
              <a:rPr lang="en-US" sz="6494" b="true">
                <a:solidFill>
                  <a:srgbClr val="17273F"/>
                </a:solidFill>
                <a:latin typeface="Garet Bold"/>
                <a:ea typeface="Garet Bold"/>
                <a:cs typeface="Garet Bold"/>
                <a:sym typeface="Garet Bold"/>
              </a:rPr>
              <a:t>Choose Us?</a:t>
            </a:r>
          </a:p>
        </p:txBody>
      </p:sp>
      <p:sp>
        <p:nvSpPr>
          <p:cNvPr name="TextBox 17" id="17"/>
          <p:cNvSpPr txBox="true"/>
          <p:nvPr/>
        </p:nvSpPr>
        <p:spPr>
          <a:xfrm rot="0">
            <a:off x="1028700" y="6552385"/>
            <a:ext cx="2638136" cy="619179"/>
          </a:xfrm>
          <a:prstGeom prst="rect">
            <a:avLst/>
          </a:prstGeom>
        </p:spPr>
        <p:txBody>
          <a:bodyPr anchor="t" rtlCol="false" tIns="0" lIns="0" bIns="0" rIns="0">
            <a:spAutoFit/>
          </a:bodyPr>
          <a:lstStyle/>
          <a:p>
            <a:pPr algn="ctr">
              <a:lnSpc>
                <a:spcPts val="2455"/>
              </a:lnSpc>
            </a:pPr>
            <a:r>
              <a:rPr lang="en-US" sz="2046" b="true">
                <a:solidFill>
                  <a:srgbClr val="FFFFFF"/>
                </a:solidFill>
                <a:latin typeface="Garet Bold"/>
                <a:ea typeface="Garet Bold"/>
                <a:cs typeface="Garet Bold"/>
                <a:sym typeface="Garet Bold"/>
              </a:rPr>
              <a:t>Fast claims processing</a:t>
            </a:r>
          </a:p>
        </p:txBody>
      </p:sp>
      <p:sp>
        <p:nvSpPr>
          <p:cNvPr name="TextBox 18" id="18"/>
          <p:cNvSpPr txBox="true"/>
          <p:nvPr/>
        </p:nvSpPr>
        <p:spPr>
          <a:xfrm rot="0">
            <a:off x="4397370" y="6552385"/>
            <a:ext cx="2638136" cy="619179"/>
          </a:xfrm>
          <a:prstGeom prst="rect">
            <a:avLst/>
          </a:prstGeom>
        </p:spPr>
        <p:txBody>
          <a:bodyPr anchor="t" rtlCol="false" tIns="0" lIns="0" bIns="0" rIns="0">
            <a:spAutoFit/>
          </a:bodyPr>
          <a:lstStyle/>
          <a:p>
            <a:pPr algn="ctr">
              <a:lnSpc>
                <a:spcPts val="2455"/>
              </a:lnSpc>
            </a:pPr>
            <a:r>
              <a:rPr lang="en-US" sz="2046" b="true">
                <a:solidFill>
                  <a:srgbClr val="FFFFFF"/>
                </a:solidFill>
                <a:latin typeface="Garet Bold"/>
                <a:ea typeface="Garet Bold"/>
                <a:cs typeface="Garet Bold"/>
                <a:sym typeface="Garet Bold"/>
              </a:rPr>
              <a:t>Personalised Support</a:t>
            </a:r>
          </a:p>
        </p:txBody>
      </p:sp>
      <p:sp>
        <p:nvSpPr>
          <p:cNvPr name="TextBox 19" id="19"/>
          <p:cNvSpPr txBox="true"/>
          <p:nvPr/>
        </p:nvSpPr>
        <p:spPr>
          <a:xfrm rot="0">
            <a:off x="7766040" y="6550294"/>
            <a:ext cx="2638136" cy="619179"/>
          </a:xfrm>
          <a:prstGeom prst="rect">
            <a:avLst/>
          </a:prstGeom>
        </p:spPr>
        <p:txBody>
          <a:bodyPr anchor="t" rtlCol="false" tIns="0" lIns="0" bIns="0" rIns="0">
            <a:spAutoFit/>
          </a:bodyPr>
          <a:lstStyle/>
          <a:p>
            <a:pPr algn="ctr">
              <a:lnSpc>
                <a:spcPts val="2455"/>
              </a:lnSpc>
            </a:pPr>
            <a:r>
              <a:rPr lang="en-US" sz="2046" b="true">
                <a:solidFill>
                  <a:srgbClr val="FFFFFF"/>
                </a:solidFill>
                <a:latin typeface="Garet Bold"/>
                <a:ea typeface="Garet Bold"/>
                <a:cs typeface="Garet Bold"/>
                <a:sym typeface="Garet Bold"/>
              </a:rPr>
              <a:t>Affordable premiums</a:t>
            </a:r>
          </a:p>
        </p:txBody>
      </p:sp>
      <p:sp>
        <p:nvSpPr>
          <p:cNvPr name="TextBox 20" id="20"/>
          <p:cNvSpPr txBox="true"/>
          <p:nvPr/>
        </p:nvSpPr>
        <p:spPr>
          <a:xfrm rot="0">
            <a:off x="1028700" y="7994086"/>
            <a:ext cx="9375476" cy="523821"/>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Your home may be repossessed if you do not keep up repayments on your mortgage. First Mortgage is not the provider of </a:t>
            </a:r>
          </a:p>
        </p:txBody>
      </p:sp>
      <p:sp>
        <p:nvSpPr>
          <p:cNvPr name="Freeform 21" id="21"/>
          <p:cNvSpPr/>
          <p:nvPr/>
        </p:nvSpPr>
        <p:spPr>
          <a:xfrm flipH="false" flipV="false" rot="0">
            <a:off x="2580939" y="5299834"/>
            <a:ext cx="397159" cy="391594"/>
          </a:xfrm>
          <a:custGeom>
            <a:avLst/>
            <a:gdLst/>
            <a:ahLst/>
            <a:cxnLst/>
            <a:rect r="r" b="b" t="t" l="l"/>
            <a:pathLst>
              <a:path h="391594" w="397159">
                <a:moveTo>
                  <a:pt x="0" y="0"/>
                </a:moveTo>
                <a:lnTo>
                  <a:pt x="397159" y="0"/>
                </a:lnTo>
                <a:lnTo>
                  <a:pt x="397159" y="391595"/>
                </a:lnTo>
                <a:lnTo>
                  <a:pt x="0" y="391595"/>
                </a:lnTo>
                <a:lnTo>
                  <a:pt x="0" y="0"/>
                </a:lnTo>
                <a:close/>
              </a:path>
            </a:pathLst>
          </a:custGeom>
          <a:blipFill>
            <a:blip r:embed="rId24">
              <a:extLst>
                <a:ext uri="{96DAC541-7B7A-43D3-8B79-37D633B846F1}">
                  <asvg:svgBlip xmlns:asvg="http://schemas.microsoft.com/office/drawing/2016/SVG/main" r:embed="rId25"/>
                </a:ext>
              </a:extLst>
            </a:blip>
            <a:stretch>
              <a:fillRect l="-469593" t="0" r="0" b="-401144"/>
            </a:stretch>
          </a:blipFill>
        </p:spPr>
        <p:txBody>
          <a:bodyPr/>
          <a:p/>
        </p:txBody>
      </p:sp>
      <p:sp>
        <p:nvSpPr>
          <p:cNvPr name="Freeform 22" id="22"/>
          <p:cNvSpPr/>
          <p:nvPr/>
        </p:nvSpPr>
        <p:spPr>
          <a:xfrm flipH="false" flipV="false" rot="0">
            <a:off x="2672528" y="5390200"/>
            <a:ext cx="213980" cy="165348"/>
          </a:xfrm>
          <a:custGeom>
            <a:avLst/>
            <a:gdLst/>
            <a:ahLst/>
            <a:cxnLst/>
            <a:rect r="r" b="b" t="t" l="l"/>
            <a:pathLst>
              <a:path h="165348" w="213980">
                <a:moveTo>
                  <a:pt x="0" y="0"/>
                </a:moveTo>
                <a:lnTo>
                  <a:pt x="213981" y="0"/>
                </a:lnTo>
                <a:lnTo>
                  <a:pt x="213981" y="165349"/>
                </a:lnTo>
                <a:lnTo>
                  <a:pt x="0" y="165349"/>
                </a:lnTo>
                <a:lnTo>
                  <a:pt x="0" y="0"/>
                </a:lnTo>
                <a:close/>
              </a:path>
            </a:pathLst>
          </a:custGeom>
          <a:blipFill>
            <a:blip r:embed="rId26">
              <a:extLst>
                <a:ext uri="{96DAC541-7B7A-43D3-8B79-37D633B846F1}">
                  <asvg:svgBlip xmlns:asvg="http://schemas.microsoft.com/office/drawing/2016/SVG/main" r:embed="rId27"/>
                </a:ext>
              </a:extLst>
            </a:blip>
            <a:stretch>
              <a:fillRect l="-10840" t="-27265" r="-10729" b="-30060"/>
            </a:stretch>
          </a:blipFill>
        </p:spPr>
        <p:txBody>
          <a:bodyPr/>
          <a:p/>
        </p:txBody>
      </p:sp>
      <p:sp>
        <p:nvSpPr>
          <p:cNvPr name="Freeform 23" id="23"/>
          <p:cNvSpPr/>
          <p:nvPr/>
        </p:nvSpPr>
        <p:spPr>
          <a:xfrm flipH="false" flipV="false" rot="0">
            <a:off x="9393088" y="5299834"/>
            <a:ext cx="391594" cy="391594"/>
          </a:xfrm>
          <a:custGeom>
            <a:avLst/>
            <a:gdLst/>
            <a:ahLst/>
            <a:cxnLst/>
            <a:rect r="r" b="b" t="t" l="l"/>
            <a:pathLst>
              <a:path h="391594" w="391594">
                <a:moveTo>
                  <a:pt x="0" y="0"/>
                </a:moveTo>
                <a:lnTo>
                  <a:pt x="391595" y="0"/>
                </a:lnTo>
                <a:lnTo>
                  <a:pt x="391595" y="391595"/>
                </a:lnTo>
                <a:lnTo>
                  <a:pt x="0" y="391595"/>
                </a:lnTo>
                <a:lnTo>
                  <a:pt x="0" y="0"/>
                </a:lnTo>
                <a:close/>
              </a:path>
            </a:pathLst>
          </a:custGeom>
          <a:blipFill>
            <a:blip r:embed="rId28">
              <a:extLst>
                <a:ext uri="{96DAC541-7B7A-43D3-8B79-37D633B846F1}">
                  <asvg:svgBlip xmlns:asvg="http://schemas.microsoft.com/office/drawing/2016/SVG/main" r:embed="rId29"/>
                </a:ext>
              </a:extLst>
            </a:blip>
            <a:stretch>
              <a:fillRect l="-81055" t="-51813" r="-85436" b="-125061"/>
            </a:stretch>
          </a:blipFill>
        </p:spPr>
        <p:txBody>
          <a:bodyPr/>
          <a:p/>
        </p:txBody>
      </p:sp>
      <p:sp>
        <p:nvSpPr>
          <p:cNvPr name="Freeform 24" id="24"/>
          <p:cNvSpPr/>
          <p:nvPr/>
        </p:nvSpPr>
        <p:spPr>
          <a:xfrm flipH="false" flipV="false" rot="0">
            <a:off x="5989796" y="5299834"/>
            <a:ext cx="391594" cy="391594"/>
          </a:xfrm>
          <a:custGeom>
            <a:avLst/>
            <a:gdLst/>
            <a:ahLst/>
            <a:cxnLst/>
            <a:rect r="r" b="b" t="t" l="l"/>
            <a:pathLst>
              <a:path h="391594" w="391594">
                <a:moveTo>
                  <a:pt x="0" y="0"/>
                </a:moveTo>
                <a:lnTo>
                  <a:pt x="391594" y="0"/>
                </a:lnTo>
                <a:lnTo>
                  <a:pt x="391594" y="391595"/>
                </a:lnTo>
                <a:lnTo>
                  <a:pt x="0" y="391595"/>
                </a:lnTo>
                <a:lnTo>
                  <a:pt x="0" y="0"/>
                </a:lnTo>
                <a:close/>
              </a:path>
            </a:pathLst>
          </a:custGeom>
          <a:blipFill>
            <a:blip r:embed="rId30">
              <a:extLst>
                <a:ext uri="{96DAC541-7B7A-43D3-8B79-37D633B846F1}">
                  <asvg:svgBlip xmlns:asvg="http://schemas.microsoft.com/office/drawing/2016/SVG/main" r:embed="rId31"/>
                </a:ext>
              </a:extLst>
            </a:blip>
            <a:stretch>
              <a:fillRect l="-71868" t="-124517" r="-102789" b="-50484"/>
            </a:stretch>
          </a:blipFill>
        </p:spPr>
        <p:txBody>
          <a:bodyPr/>
          <a:p/>
        </p:txBody>
      </p:sp>
      <p:sp>
        <p:nvSpPr>
          <p:cNvPr name="Freeform 25" id="25"/>
          <p:cNvSpPr/>
          <p:nvPr/>
        </p:nvSpPr>
        <p:spPr>
          <a:xfrm flipH="false" flipV="false" rot="0">
            <a:off x="6078603" y="5412957"/>
            <a:ext cx="213980" cy="165348"/>
          </a:xfrm>
          <a:custGeom>
            <a:avLst/>
            <a:gdLst/>
            <a:ahLst/>
            <a:cxnLst/>
            <a:rect r="r" b="b" t="t" l="l"/>
            <a:pathLst>
              <a:path h="165348" w="213980">
                <a:moveTo>
                  <a:pt x="0" y="0"/>
                </a:moveTo>
                <a:lnTo>
                  <a:pt x="213980" y="0"/>
                </a:lnTo>
                <a:lnTo>
                  <a:pt x="213980" y="165349"/>
                </a:lnTo>
                <a:lnTo>
                  <a:pt x="0" y="165349"/>
                </a:lnTo>
                <a:lnTo>
                  <a:pt x="0" y="0"/>
                </a:lnTo>
                <a:close/>
              </a:path>
            </a:pathLst>
          </a:custGeom>
          <a:blipFill>
            <a:blip r:embed="rId26">
              <a:extLst>
                <a:ext uri="{96DAC541-7B7A-43D3-8B79-37D633B846F1}">
                  <asvg:svgBlip xmlns:asvg="http://schemas.microsoft.com/office/drawing/2016/SVG/main" r:embed="rId27"/>
                </a:ext>
              </a:extLst>
            </a:blip>
            <a:stretch>
              <a:fillRect l="-10840" t="-27265" r="-10729" b="-30060"/>
            </a:stretch>
          </a:blipFill>
        </p:spPr>
        <p:txBody>
          <a:bodyPr/>
          <a:p/>
        </p:txBody>
      </p:sp>
      <p:sp>
        <p:nvSpPr>
          <p:cNvPr name="Freeform 26" id="26"/>
          <p:cNvSpPr/>
          <p:nvPr/>
        </p:nvSpPr>
        <p:spPr>
          <a:xfrm flipH="false" flipV="false" rot="0">
            <a:off x="9481896" y="5412957"/>
            <a:ext cx="213980" cy="165348"/>
          </a:xfrm>
          <a:custGeom>
            <a:avLst/>
            <a:gdLst/>
            <a:ahLst/>
            <a:cxnLst/>
            <a:rect r="r" b="b" t="t" l="l"/>
            <a:pathLst>
              <a:path h="165348" w="213980">
                <a:moveTo>
                  <a:pt x="0" y="0"/>
                </a:moveTo>
                <a:lnTo>
                  <a:pt x="213980" y="0"/>
                </a:lnTo>
                <a:lnTo>
                  <a:pt x="213980" y="165349"/>
                </a:lnTo>
                <a:lnTo>
                  <a:pt x="0" y="165349"/>
                </a:lnTo>
                <a:lnTo>
                  <a:pt x="0" y="0"/>
                </a:lnTo>
                <a:close/>
              </a:path>
            </a:pathLst>
          </a:custGeom>
          <a:blipFill>
            <a:blip r:embed="rId26">
              <a:extLst>
                <a:ext uri="{96DAC541-7B7A-43D3-8B79-37D633B846F1}">
                  <asvg:svgBlip xmlns:asvg="http://schemas.microsoft.com/office/drawing/2016/SVG/main" r:embed="rId27"/>
                </a:ext>
              </a:extLst>
            </a:blip>
            <a:stretch>
              <a:fillRect l="-10840" t="-27265" r="-10729" b="-30060"/>
            </a:stretch>
          </a:blipFill>
        </p:spPr>
        <p:txBody>
          <a:bodyPr/>
          <a:p/>
        </p:txBody>
      </p:sp>
      <p:sp>
        <p:nvSpPr>
          <p:cNvPr name="Freeform 27" id="27"/>
          <p:cNvSpPr/>
          <p:nvPr/>
        </p:nvSpPr>
        <p:spPr>
          <a:xfrm flipH="false" flipV="false" rot="0">
            <a:off x="9588886" y="1433751"/>
            <a:ext cx="721334" cy="816325"/>
          </a:xfrm>
          <a:custGeom>
            <a:avLst/>
            <a:gdLst/>
            <a:ahLst/>
            <a:cxnLst/>
            <a:rect r="r" b="b" t="t" l="l"/>
            <a:pathLst>
              <a:path h="816325" w="721334">
                <a:moveTo>
                  <a:pt x="0" y="0"/>
                </a:moveTo>
                <a:lnTo>
                  <a:pt x="721334" y="0"/>
                </a:lnTo>
                <a:lnTo>
                  <a:pt x="721334" y="816325"/>
                </a:lnTo>
                <a:lnTo>
                  <a:pt x="0" y="816325"/>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txBody>
          <a:bodyPr/>
          <a:p/>
        </p:txBody>
      </p:sp>
      <p:sp>
        <p:nvSpPr>
          <p:cNvPr name="Freeform 28" id="28"/>
          <p:cNvSpPr/>
          <p:nvPr/>
        </p:nvSpPr>
        <p:spPr>
          <a:xfrm flipH="false" flipV="false" rot="0">
            <a:off x="9747962" y="1686139"/>
            <a:ext cx="403181" cy="311549"/>
          </a:xfrm>
          <a:custGeom>
            <a:avLst/>
            <a:gdLst/>
            <a:ahLst/>
            <a:cxnLst/>
            <a:rect r="r" b="b" t="t" l="l"/>
            <a:pathLst>
              <a:path h="311549" w="403181">
                <a:moveTo>
                  <a:pt x="0" y="0"/>
                </a:moveTo>
                <a:lnTo>
                  <a:pt x="403181" y="0"/>
                </a:lnTo>
                <a:lnTo>
                  <a:pt x="403181" y="311549"/>
                </a:lnTo>
                <a:lnTo>
                  <a:pt x="0" y="311549"/>
                </a:lnTo>
                <a:lnTo>
                  <a:pt x="0" y="0"/>
                </a:lnTo>
                <a:close/>
              </a:path>
            </a:pathLst>
          </a:custGeom>
          <a:blipFill>
            <a:blip r:embed="rId34">
              <a:extLst>
                <a:ext uri="{96DAC541-7B7A-43D3-8B79-37D633B846F1}">
                  <asvg:svgBlip xmlns:asvg="http://schemas.microsoft.com/office/drawing/2016/SVG/main" r:embed="rId35"/>
                </a:ext>
              </a:extLst>
            </a:blip>
            <a:stretch>
              <a:fillRect l="-10840" t="-27265" r="-10729" b="-30060"/>
            </a:stretch>
          </a:blipFill>
        </p:spPr>
        <p:txBody>
          <a:bodyPr/>
          <a:p/>
        </p:txBody>
      </p:sp>
      <p:sp>
        <p:nvSpPr>
          <p:cNvPr name="Freeform 29" id="29"/>
          <p:cNvSpPr/>
          <p:nvPr/>
        </p:nvSpPr>
        <p:spPr>
          <a:xfrm flipH="false" flipV="false" rot="0">
            <a:off x="16719660" y="9168213"/>
            <a:ext cx="583197" cy="180175"/>
          </a:xfrm>
          <a:custGeom>
            <a:avLst/>
            <a:gdLst/>
            <a:ahLst/>
            <a:cxnLst/>
            <a:rect r="r" b="b" t="t" l="l"/>
            <a:pathLst>
              <a:path h="180175" w="583197">
                <a:moveTo>
                  <a:pt x="0" y="0"/>
                </a:moveTo>
                <a:lnTo>
                  <a:pt x="583197" y="0"/>
                </a:lnTo>
                <a:lnTo>
                  <a:pt x="583197" y="180174"/>
                </a:lnTo>
                <a:lnTo>
                  <a:pt x="0" y="180174"/>
                </a:lnTo>
                <a:lnTo>
                  <a:pt x="0" y="0"/>
                </a:lnTo>
                <a:close/>
              </a:path>
            </a:pathLst>
          </a:custGeom>
          <a:blipFill>
            <a:blip r:embed="rId36">
              <a:extLst>
                <a:ext uri="{96DAC541-7B7A-43D3-8B79-37D633B846F1}">
                  <asvg:svgBlip xmlns:asvg="http://schemas.microsoft.com/office/drawing/2016/SVG/main" r:embed="rId37"/>
                </a:ext>
              </a:extLst>
            </a:blip>
            <a:stretch>
              <a:fillRect l="-28013" t="0" r="-57816" b="0"/>
            </a:stretch>
          </a:blipFill>
        </p:spPr>
        <p:txBody>
          <a:bodyPr/>
          <a:p/>
        </p:txBody>
      </p:sp>
      <p:sp>
        <p:nvSpPr>
          <p:cNvPr name="Freeform 30" id="30"/>
          <p:cNvSpPr/>
          <p:nvPr/>
        </p:nvSpPr>
        <p:spPr>
          <a:xfrm flipH="false" flipV="false" rot="-5400000">
            <a:off x="16720527" y="9168383"/>
            <a:ext cx="581464" cy="179835"/>
          </a:xfrm>
          <a:custGeom>
            <a:avLst/>
            <a:gdLst/>
            <a:ahLst/>
            <a:cxnLst/>
            <a:rect r="r" b="b" t="t" l="l"/>
            <a:pathLst>
              <a:path h="179835" w="581464">
                <a:moveTo>
                  <a:pt x="0" y="0"/>
                </a:moveTo>
                <a:lnTo>
                  <a:pt x="581464" y="0"/>
                </a:lnTo>
                <a:lnTo>
                  <a:pt x="581464" y="179834"/>
                </a:lnTo>
                <a:lnTo>
                  <a:pt x="0" y="179834"/>
                </a:lnTo>
                <a:lnTo>
                  <a:pt x="0" y="0"/>
                </a:lnTo>
                <a:close/>
              </a:path>
            </a:pathLst>
          </a:custGeom>
          <a:blipFill>
            <a:blip r:embed="rId38">
              <a:extLst>
                <a:ext uri="{96DAC541-7B7A-43D3-8B79-37D633B846F1}">
                  <asvg:svgBlip xmlns:asvg="http://schemas.microsoft.com/office/drawing/2016/SVG/main" r:embed="rId39"/>
                </a:ext>
              </a:extLst>
            </a:blip>
            <a:stretch>
              <a:fillRect l="-24033" t="-107723" r="-4438" b="-1529"/>
            </a:stretch>
          </a:blipFill>
        </p:spPr>
        <p:txBody>
          <a:bodyPr/>
          <a:p/>
        </p:txBody>
      </p:sp>
      <p:sp>
        <p:nvSpPr>
          <p:cNvPr name="Freeform 31" id="31"/>
          <p:cNvSpPr/>
          <p:nvPr/>
        </p:nvSpPr>
        <p:spPr>
          <a:xfrm flipH="false" flipV="false" rot="0">
            <a:off x="1187884" y="118172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40"/>
            <a:stretch>
              <a:fillRect l="0" t="0" r="0" b="0"/>
            </a:stretch>
          </a:blipFill>
        </p:spPr>
        <p:txBody>
          <a:bodyP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079461"/>
            <a:ext cx="2340796" cy="566474"/>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Generated:</a:t>
            </a:r>
          </a:p>
        </p:txBody>
      </p:sp>
      <p:sp>
        <p:nvSpPr>
          <p:cNvPr name="TextBox 3" id="3"/>
          <p:cNvSpPr txBox="true"/>
          <p:nvPr/>
        </p:nvSpPr>
        <p:spPr>
          <a:xfrm rot="0">
            <a:off x="4569835" y="462226"/>
            <a:ext cx="7379304" cy="566474"/>
          </a:xfrm>
          <a:prstGeom prst="rect">
            <a:avLst/>
          </a:prstGeom>
        </p:spPr>
        <p:txBody>
          <a:bodyPr anchor="t" rtlCol="false" tIns="0" lIns="0" bIns="0" rIns="0">
            <a:spAutoFit/>
          </a:bodyPr>
          <a:lstStyle/>
          <a:p>
            <a:pPr algn="ctr">
              <a:lnSpc>
                <a:spcPts val="4480"/>
              </a:lnSpc>
            </a:pPr>
            <a:r>
              <a:rPr lang="en-US" sz="3200" b="true">
                <a:solidFill>
                  <a:srgbClr val="000000"/>
                </a:solidFill>
                <a:latin typeface="Poppins Bold"/>
                <a:ea typeface="Poppins Bold"/>
                <a:cs typeface="Poppins Bold"/>
                <a:sym typeface="Poppins Bold"/>
              </a:rPr>
              <a:t>Audit Summary - Remove this slide</a:t>
            </a:r>
          </a:p>
        </p:txBody>
      </p:sp>
      <p:sp>
        <p:nvSpPr>
          <p:cNvPr name="TextBox 4" id="4"/>
          <p:cNvSpPr txBox="true"/>
          <p:nvPr/>
        </p:nvSpPr>
        <p:spPr>
          <a:xfrm rot="0">
            <a:off x="3492490" y="2182966"/>
            <a:ext cx="4076402" cy="424869"/>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2025-11-13T23:32:41.967Z</a:t>
            </a:r>
          </a:p>
        </p:txBody>
      </p:sp>
      <p:sp>
        <p:nvSpPr>
          <p:cNvPr name="TextBox 5" id="5"/>
          <p:cNvSpPr txBox="true"/>
          <p:nvPr/>
        </p:nvSpPr>
        <p:spPr>
          <a:xfrm rot="0">
            <a:off x="1028700" y="2781789"/>
            <a:ext cx="2285053" cy="566474"/>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Filenames:</a:t>
            </a:r>
          </a:p>
        </p:txBody>
      </p:sp>
      <p:sp>
        <p:nvSpPr>
          <p:cNvPr name="TextBox 6" id="6"/>
          <p:cNvSpPr txBox="true"/>
          <p:nvPr/>
        </p:nvSpPr>
        <p:spPr>
          <a:xfrm rot="0">
            <a:off x="3492490" y="2862116"/>
            <a:ext cx="2989822" cy="424869"/>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{{generated_files}}</a:t>
            </a:r>
          </a:p>
        </p:txBody>
      </p:sp>
      <p:sp>
        <p:nvSpPr>
          <p:cNvPr name="TextBox 7" id="7"/>
          <p:cNvSpPr txBox="true"/>
          <p:nvPr/>
        </p:nvSpPr>
        <p:spPr>
          <a:xfrm rot="0">
            <a:off x="1028700" y="3481613"/>
            <a:ext cx="2094553" cy="566474"/>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sessionId:</a:t>
            </a:r>
          </a:p>
        </p:txBody>
      </p:sp>
      <p:sp>
        <p:nvSpPr>
          <p:cNvPr name="TextBox 8" id="8"/>
          <p:cNvSpPr txBox="true"/>
          <p:nvPr/>
        </p:nvSpPr>
        <p:spPr>
          <a:xfrm rot="0">
            <a:off x="3492490" y="3561940"/>
            <a:ext cx="1975761" cy="424869"/>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sess_mhy1m9wf_o9t0dz</a:t>
            </a:r>
          </a:p>
        </p:txBody>
      </p:sp>
      <p:sp>
        <p:nvSpPr>
          <p:cNvPr name="TextBox 9" id="9"/>
          <p:cNvSpPr txBox="true"/>
          <p:nvPr/>
        </p:nvSpPr>
        <p:spPr>
          <a:xfrm rot="0">
            <a:off x="1028700" y="4219537"/>
            <a:ext cx="2022574" cy="566474"/>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For Email:</a:t>
            </a:r>
          </a:p>
        </p:txBody>
      </p:sp>
      <p:sp>
        <p:nvSpPr>
          <p:cNvPr name="TextBox 10" id="10"/>
          <p:cNvSpPr txBox="true"/>
          <p:nvPr/>
        </p:nvSpPr>
        <p:spPr>
          <a:xfrm rot="0">
            <a:off x="3492490" y="4299864"/>
            <a:ext cx="2771585" cy="424869"/>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{{advisor_email}}</a:t>
            </a:r>
          </a:p>
        </p:txBody>
      </p:sp>
      <p:sp>
        <p:nvSpPr>
          <p:cNvPr name="TextBox 11" id="11"/>
          <p:cNvSpPr txBox="true"/>
          <p:nvPr/>
        </p:nvSpPr>
        <p:spPr>
          <a:xfrm rot="0">
            <a:off x="1028700" y="4986036"/>
            <a:ext cx="5061779" cy="566474"/>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Warnings/Missing Data:</a:t>
            </a:r>
          </a:p>
        </p:txBody>
      </p:sp>
      <p:sp>
        <p:nvSpPr>
          <p:cNvPr name="TextBox 12" id="12"/>
          <p:cNvSpPr txBox="true"/>
          <p:nvPr/>
        </p:nvSpPr>
        <p:spPr>
          <a:xfrm rot="0">
            <a:off x="6264075" y="5066363"/>
            <a:ext cx="3791464" cy="424869"/>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LifeCriticalIllness cover (Aviva, quoteRef BQG0RJ3M55) is missing sum_assured and benefit_monthly.; IncomeProtection cover (Royal London, quoteRef 758429356) has no to_age or term_years.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83941" y="2128185"/>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2">
              <a:extLst>
                <a:ext uri="{96DAC541-7B7A-43D3-8B79-37D633B846F1}">
                  <asvg:svgBlip xmlns:asvg="http://schemas.microsoft.com/office/drawing/2016/SVG/main" r:embed="rId3"/>
                </a:ext>
              </a:extLst>
            </a:blip>
            <a:stretch>
              <a:fillRect l="0" t="-125787" r="0" b="0"/>
            </a:stretch>
          </a:blipFill>
        </p:spPr>
        <p:txBody>
          <a:bodyPr/>
          <a:p/>
        </p:txBody>
      </p:sp>
      <p:sp>
        <p:nvSpPr>
          <p:cNvPr name="Freeform 3" id="3"/>
          <p:cNvSpPr/>
          <p:nvPr/>
        </p:nvSpPr>
        <p:spPr>
          <a:xfrm flipH="false" flipV="false" rot="0">
            <a:off x="9615937" y="2128185"/>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2">
              <a:extLst>
                <a:ext uri="{96DAC541-7B7A-43D3-8B79-37D633B846F1}">
                  <asvg:svgBlip xmlns:asvg="http://schemas.microsoft.com/office/drawing/2016/SVG/main" r:embed="rId3"/>
                </a:ext>
              </a:extLst>
            </a:blip>
            <a:stretch>
              <a:fillRect l="0" t="-125787" r="0" b="0"/>
            </a:stretch>
          </a:blipFill>
        </p:spPr>
        <p:txBody>
          <a:bodyPr/>
          <a:p/>
        </p:txBody>
      </p:sp>
      <p:sp>
        <p:nvSpPr>
          <p:cNvPr name="TextBox 4" id="4"/>
          <p:cNvSpPr txBox="true"/>
          <p:nvPr/>
        </p:nvSpPr>
        <p:spPr>
          <a:xfrm rot="0">
            <a:off x="1252633" y="2608998"/>
            <a:ext cx="5914098" cy="2754593"/>
          </a:xfrm>
          <a:prstGeom prst="rect">
            <a:avLst/>
          </a:prstGeom>
        </p:spPr>
        <p:txBody>
          <a:bodyPr anchor="t" rtlCol="false" tIns="0" lIns="0" bIns="0" rIns="0">
            <a:spAutoFit/>
          </a:bodyPr>
          <a:lstStyle/>
          <a:p>
            <a:pPr algn="l">
              <a:lnSpc>
                <a:spcPts val="7238"/>
              </a:lnSpc>
            </a:pPr>
            <a:r>
              <a:rPr lang="en-US" sz="6294" b="true">
                <a:solidFill>
                  <a:srgbClr val="17273F"/>
                </a:solidFill>
                <a:latin typeface="Garet Bold"/>
                <a:ea typeface="Garet Bold"/>
                <a:cs typeface="Garet Bold"/>
                <a:sym typeface="Garet Bold"/>
              </a:rPr>
              <a:t>Protecting</a:t>
            </a:r>
          </a:p>
          <a:p>
            <a:pPr algn="l">
              <a:lnSpc>
                <a:spcPts val="7238"/>
              </a:lnSpc>
            </a:pPr>
            <a:r>
              <a:rPr lang="en-US" sz="6294" b="true">
                <a:solidFill>
                  <a:srgbClr val="17273F"/>
                </a:solidFill>
                <a:latin typeface="Garet Bold"/>
                <a:ea typeface="Garet Bold"/>
                <a:cs typeface="Garet Bold"/>
                <a:sym typeface="Garet Bold"/>
              </a:rPr>
              <a:t>What Matters Most.</a:t>
            </a:r>
          </a:p>
        </p:txBody>
      </p:sp>
      <p:sp>
        <p:nvSpPr>
          <p:cNvPr name="Freeform 5" id="5"/>
          <p:cNvSpPr/>
          <p:nvPr/>
        </p:nvSpPr>
        <p:spPr>
          <a:xfrm flipH="false" flipV="false" rot="0">
            <a:off x="6768772" y="9424141"/>
            <a:ext cx="11971116" cy="11971116"/>
          </a:xfrm>
          <a:custGeom>
            <a:avLst/>
            <a:gdLst/>
            <a:ahLst/>
            <a:cxnLst/>
            <a:rect r="r" b="b" t="t" l="l"/>
            <a:pathLst>
              <a:path h="11971116" w="11971116">
                <a:moveTo>
                  <a:pt x="0" y="0"/>
                </a:moveTo>
                <a:lnTo>
                  <a:pt x="11971115" y="0"/>
                </a:lnTo>
                <a:lnTo>
                  <a:pt x="11971115" y="11971116"/>
                </a:lnTo>
                <a:lnTo>
                  <a:pt x="0" y="11971116"/>
                </a:lnTo>
                <a:lnTo>
                  <a:pt x="0" y="0"/>
                </a:lnTo>
                <a:close/>
              </a:path>
            </a:pathLst>
          </a:custGeom>
          <a:blipFill>
            <a:blip r:embed="rId4">
              <a:extLst>
                <a:ext uri="{96DAC541-7B7A-43D3-8B79-37D633B846F1}">
                  <asvg:svgBlip xmlns:asvg="http://schemas.microsoft.com/office/drawing/2016/SVG/main" r:embed="rId5"/>
                </a:ext>
              </a:extLst>
            </a:blip>
            <a:stretch>
              <a:fillRect l="-14931" t="-7088" r="-24281" b="-60385"/>
            </a:stretch>
          </a:blipFill>
        </p:spPr>
        <p:txBody>
          <a:bodyPr/>
          <a:p/>
        </p:txBody>
      </p:sp>
      <p:sp>
        <p:nvSpPr>
          <p:cNvPr name="Freeform 6" id="6"/>
          <p:cNvSpPr/>
          <p:nvPr/>
        </p:nvSpPr>
        <p:spPr>
          <a:xfrm flipH="false" flipV="false" rot="0">
            <a:off x="154221" y="9424141"/>
            <a:ext cx="11971116" cy="11971116"/>
          </a:xfrm>
          <a:custGeom>
            <a:avLst/>
            <a:gdLst/>
            <a:ahLst/>
            <a:cxnLst/>
            <a:rect r="r" b="b" t="t" l="l"/>
            <a:pathLst>
              <a:path h="11971116" w="11971116">
                <a:moveTo>
                  <a:pt x="0" y="0"/>
                </a:moveTo>
                <a:lnTo>
                  <a:pt x="11971116" y="0"/>
                </a:lnTo>
                <a:lnTo>
                  <a:pt x="11971116" y="11971116"/>
                </a:lnTo>
                <a:lnTo>
                  <a:pt x="0" y="11971116"/>
                </a:lnTo>
                <a:lnTo>
                  <a:pt x="0" y="0"/>
                </a:lnTo>
                <a:close/>
              </a:path>
            </a:pathLst>
          </a:custGeom>
          <a:blipFill>
            <a:blip r:embed="rId6">
              <a:extLst>
                <a:ext uri="{96DAC541-7B7A-43D3-8B79-37D633B846F1}">
                  <asvg:svgBlip xmlns:asvg="http://schemas.microsoft.com/office/drawing/2016/SVG/main" r:embed="rId7"/>
                </a:ext>
              </a:extLst>
            </a:blip>
            <a:stretch>
              <a:fillRect l="-14931" t="-7088" r="-24281" b="-60385"/>
            </a:stretch>
          </a:blipFill>
        </p:spPr>
        <p:txBody>
          <a:bodyPr/>
          <a:p/>
        </p:txBody>
      </p:sp>
      <p:sp>
        <p:nvSpPr>
          <p:cNvPr name="Freeform 7" id="7"/>
          <p:cNvSpPr/>
          <p:nvPr/>
        </p:nvSpPr>
        <p:spPr>
          <a:xfrm flipH="false" flipV="false" rot="0">
            <a:off x="1902882" y="6207999"/>
            <a:ext cx="1007555" cy="1007555"/>
          </a:xfrm>
          <a:custGeom>
            <a:avLst/>
            <a:gdLst/>
            <a:ahLst/>
            <a:cxnLst/>
            <a:rect r="r" b="b" t="t" l="l"/>
            <a:pathLst>
              <a:path h="1007555" w="1007555">
                <a:moveTo>
                  <a:pt x="0" y="0"/>
                </a:moveTo>
                <a:lnTo>
                  <a:pt x="1007555" y="0"/>
                </a:lnTo>
                <a:lnTo>
                  <a:pt x="1007555" y="1007555"/>
                </a:lnTo>
                <a:lnTo>
                  <a:pt x="0" y="1007555"/>
                </a:lnTo>
                <a:lnTo>
                  <a:pt x="0" y="0"/>
                </a:lnTo>
                <a:close/>
              </a:path>
            </a:pathLst>
          </a:custGeom>
          <a:blipFill>
            <a:blip r:embed="rId8">
              <a:extLst>
                <a:ext uri="{96DAC541-7B7A-43D3-8B79-37D633B846F1}">
                  <asvg:svgBlip xmlns:asvg="http://schemas.microsoft.com/office/drawing/2016/SVG/main" r:embed="rId9"/>
                </a:ext>
              </a:extLst>
            </a:blip>
            <a:stretch>
              <a:fillRect l="-49255" t="0" r="-49255" b="0"/>
            </a:stretch>
          </a:blipFill>
        </p:spPr>
        <p:txBody>
          <a:bodyPr/>
          <a:p/>
        </p:txBody>
      </p:sp>
      <p:sp>
        <p:nvSpPr>
          <p:cNvPr name="Freeform 8" id="8"/>
          <p:cNvSpPr/>
          <p:nvPr/>
        </p:nvSpPr>
        <p:spPr>
          <a:xfrm flipH="false" flipV="false" rot="0">
            <a:off x="2130151" y="6411631"/>
            <a:ext cx="553018" cy="600291"/>
          </a:xfrm>
          <a:custGeom>
            <a:avLst/>
            <a:gdLst/>
            <a:ahLst/>
            <a:cxnLst/>
            <a:rect r="r" b="b" t="t" l="l"/>
            <a:pathLst>
              <a:path h="600291" w="553018">
                <a:moveTo>
                  <a:pt x="0" y="0"/>
                </a:moveTo>
                <a:lnTo>
                  <a:pt x="553018" y="0"/>
                </a:lnTo>
                <a:lnTo>
                  <a:pt x="553018" y="600290"/>
                </a:lnTo>
                <a:lnTo>
                  <a:pt x="0" y="6002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txBody>
          <a:bodyPr/>
          <a:p/>
        </p:txBody>
      </p:sp>
      <p:sp>
        <p:nvSpPr>
          <p:cNvPr name="Freeform 9" id="9"/>
          <p:cNvSpPr/>
          <p:nvPr/>
        </p:nvSpPr>
        <p:spPr>
          <a:xfrm flipH="false" flipV="false" rot="0">
            <a:off x="5288717" y="6207999"/>
            <a:ext cx="1007555" cy="1007555"/>
          </a:xfrm>
          <a:custGeom>
            <a:avLst/>
            <a:gdLst/>
            <a:ahLst/>
            <a:cxnLst/>
            <a:rect r="r" b="b" t="t" l="l"/>
            <a:pathLst>
              <a:path h="1007555" w="1007555">
                <a:moveTo>
                  <a:pt x="0" y="0"/>
                </a:moveTo>
                <a:lnTo>
                  <a:pt x="1007555" y="0"/>
                </a:lnTo>
                <a:lnTo>
                  <a:pt x="1007555" y="1007555"/>
                </a:lnTo>
                <a:lnTo>
                  <a:pt x="0" y="1007555"/>
                </a:lnTo>
                <a:lnTo>
                  <a:pt x="0" y="0"/>
                </a:lnTo>
                <a:close/>
              </a:path>
            </a:pathLst>
          </a:custGeom>
          <a:blipFill>
            <a:blip r:embed="rId12">
              <a:extLst>
                <a:ext uri="{96DAC541-7B7A-43D3-8B79-37D633B846F1}">
                  <asvg:svgBlip xmlns:asvg="http://schemas.microsoft.com/office/drawing/2016/SVG/main" r:embed="rId13"/>
                </a:ext>
              </a:extLst>
            </a:blip>
            <a:stretch>
              <a:fillRect l="0" t="-76869" r="-76869" b="0"/>
            </a:stretch>
          </a:blipFill>
        </p:spPr>
        <p:txBody>
          <a:bodyPr/>
          <a:p/>
        </p:txBody>
      </p:sp>
      <p:sp>
        <p:nvSpPr>
          <p:cNvPr name="Freeform 10" id="10"/>
          <p:cNvSpPr/>
          <p:nvPr/>
        </p:nvSpPr>
        <p:spPr>
          <a:xfrm flipH="false" flipV="false" rot="0">
            <a:off x="8640223" y="6210090"/>
            <a:ext cx="1007555" cy="1007555"/>
          </a:xfrm>
          <a:custGeom>
            <a:avLst/>
            <a:gdLst/>
            <a:ahLst/>
            <a:cxnLst/>
            <a:rect r="r" b="b" t="t" l="l"/>
            <a:pathLst>
              <a:path h="1007555" w="1007555">
                <a:moveTo>
                  <a:pt x="0" y="0"/>
                </a:moveTo>
                <a:lnTo>
                  <a:pt x="1007554" y="0"/>
                </a:lnTo>
                <a:lnTo>
                  <a:pt x="1007554" y="1007555"/>
                </a:lnTo>
                <a:lnTo>
                  <a:pt x="0" y="1007555"/>
                </a:lnTo>
                <a:lnTo>
                  <a:pt x="0" y="0"/>
                </a:lnTo>
                <a:close/>
              </a:path>
            </a:pathLst>
          </a:custGeom>
          <a:blipFill>
            <a:blip r:embed="rId14">
              <a:extLst>
                <a:ext uri="{96DAC541-7B7A-43D3-8B79-37D633B846F1}">
                  <asvg:svgBlip xmlns:asvg="http://schemas.microsoft.com/office/drawing/2016/SVG/main" r:embed="rId15"/>
                </a:ext>
              </a:extLst>
            </a:blip>
            <a:stretch>
              <a:fillRect l="-99276" t="0" r="-198010" b="-297287"/>
            </a:stretch>
          </a:blipFill>
        </p:spPr>
        <p:txBody>
          <a:bodyPr/>
          <a:p/>
        </p:txBody>
      </p:sp>
      <p:sp>
        <p:nvSpPr>
          <p:cNvPr name="Freeform 11" id="11"/>
          <p:cNvSpPr/>
          <p:nvPr/>
        </p:nvSpPr>
        <p:spPr>
          <a:xfrm flipH="false" flipV="false" rot="0">
            <a:off x="8833371" y="6413722"/>
            <a:ext cx="621258" cy="600291"/>
          </a:xfrm>
          <a:custGeom>
            <a:avLst/>
            <a:gdLst/>
            <a:ahLst/>
            <a:cxnLst/>
            <a:rect r="r" b="b" t="t" l="l"/>
            <a:pathLst>
              <a:path h="600291" w="621258">
                <a:moveTo>
                  <a:pt x="0" y="0"/>
                </a:moveTo>
                <a:lnTo>
                  <a:pt x="621258" y="0"/>
                </a:lnTo>
                <a:lnTo>
                  <a:pt x="621258" y="600291"/>
                </a:lnTo>
                <a:lnTo>
                  <a:pt x="0" y="6002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txBody>
          <a:bodyPr/>
          <a:p/>
        </p:txBody>
      </p:sp>
      <p:sp>
        <p:nvSpPr>
          <p:cNvPr name="Freeform 12" id="12"/>
          <p:cNvSpPr/>
          <p:nvPr/>
        </p:nvSpPr>
        <p:spPr>
          <a:xfrm flipH="false" flipV="false" rot="0">
            <a:off x="11991728" y="6212182"/>
            <a:ext cx="1007060" cy="1007555"/>
          </a:xfrm>
          <a:custGeom>
            <a:avLst/>
            <a:gdLst/>
            <a:ahLst/>
            <a:cxnLst/>
            <a:rect r="r" b="b" t="t" l="l"/>
            <a:pathLst>
              <a:path h="1007555" w="1007060">
                <a:moveTo>
                  <a:pt x="0" y="0"/>
                </a:moveTo>
                <a:lnTo>
                  <a:pt x="1007060" y="0"/>
                </a:lnTo>
                <a:lnTo>
                  <a:pt x="1007060" y="1007554"/>
                </a:lnTo>
                <a:lnTo>
                  <a:pt x="0" y="1007554"/>
                </a:lnTo>
                <a:lnTo>
                  <a:pt x="0" y="0"/>
                </a:lnTo>
                <a:close/>
              </a:path>
            </a:pathLst>
          </a:custGeom>
          <a:blipFill>
            <a:blip r:embed="rId18">
              <a:extLst>
                <a:ext uri="{96DAC541-7B7A-43D3-8B79-37D633B846F1}">
                  <asvg:svgBlip xmlns:asvg="http://schemas.microsoft.com/office/drawing/2016/SVG/main" r:embed="rId19"/>
                </a:ext>
              </a:extLst>
            </a:blip>
            <a:stretch>
              <a:fillRect l="0" t="0" r="-99751" b="-99653"/>
            </a:stretch>
          </a:blipFill>
        </p:spPr>
        <p:txBody>
          <a:bodyPr/>
          <a:p/>
        </p:txBody>
      </p:sp>
      <p:sp>
        <p:nvSpPr>
          <p:cNvPr name="Freeform 13" id="13"/>
          <p:cNvSpPr/>
          <p:nvPr/>
        </p:nvSpPr>
        <p:spPr>
          <a:xfrm flipH="false" flipV="false" rot="0">
            <a:off x="12236187" y="6424048"/>
            <a:ext cx="518142" cy="583822"/>
          </a:xfrm>
          <a:custGeom>
            <a:avLst/>
            <a:gdLst/>
            <a:ahLst/>
            <a:cxnLst/>
            <a:rect r="r" b="b" t="t" l="l"/>
            <a:pathLst>
              <a:path h="583822" w="518142">
                <a:moveTo>
                  <a:pt x="0" y="0"/>
                </a:moveTo>
                <a:lnTo>
                  <a:pt x="518143" y="0"/>
                </a:lnTo>
                <a:lnTo>
                  <a:pt x="518143" y="583822"/>
                </a:lnTo>
                <a:lnTo>
                  <a:pt x="0" y="5838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txBody>
          <a:bodyPr/>
          <a:p/>
        </p:txBody>
      </p:sp>
      <p:sp>
        <p:nvSpPr>
          <p:cNvPr name="Freeform 14" id="14"/>
          <p:cNvSpPr/>
          <p:nvPr/>
        </p:nvSpPr>
        <p:spPr>
          <a:xfrm flipH="false" flipV="false" rot="0">
            <a:off x="15342739" y="6214273"/>
            <a:ext cx="1014745" cy="1007555"/>
          </a:xfrm>
          <a:custGeom>
            <a:avLst/>
            <a:gdLst/>
            <a:ahLst/>
            <a:cxnLst/>
            <a:rect r="r" b="b" t="t" l="l"/>
            <a:pathLst>
              <a:path h="1007555" w="1014745">
                <a:moveTo>
                  <a:pt x="0" y="0"/>
                </a:moveTo>
                <a:lnTo>
                  <a:pt x="1014746" y="0"/>
                </a:lnTo>
                <a:lnTo>
                  <a:pt x="1014746" y="1007555"/>
                </a:lnTo>
                <a:lnTo>
                  <a:pt x="0" y="1007555"/>
                </a:lnTo>
                <a:lnTo>
                  <a:pt x="0" y="0"/>
                </a:lnTo>
                <a:close/>
              </a:path>
            </a:pathLst>
          </a:custGeom>
          <a:blipFill>
            <a:blip r:embed="rId22">
              <a:extLst>
                <a:ext uri="{96DAC541-7B7A-43D3-8B79-37D633B846F1}">
                  <asvg:svgBlip xmlns:asvg="http://schemas.microsoft.com/office/drawing/2016/SVG/main" r:embed="rId23"/>
                </a:ext>
              </a:extLst>
            </a:blip>
            <a:stretch>
              <a:fillRect l="-60497" t="0" r="-494281" b="-559451"/>
            </a:stretch>
          </a:blipFill>
        </p:spPr>
        <p:txBody>
          <a:bodyPr/>
          <a:p/>
        </p:txBody>
      </p:sp>
      <p:sp>
        <p:nvSpPr>
          <p:cNvPr name="Freeform 15" id="15"/>
          <p:cNvSpPr/>
          <p:nvPr/>
        </p:nvSpPr>
        <p:spPr>
          <a:xfrm flipH="false" flipV="false" rot="0">
            <a:off x="15602879" y="6435498"/>
            <a:ext cx="494466" cy="565104"/>
          </a:xfrm>
          <a:custGeom>
            <a:avLst/>
            <a:gdLst/>
            <a:ahLst/>
            <a:cxnLst/>
            <a:rect r="r" b="b" t="t" l="l"/>
            <a:pathLst>
              <a:path h="565104" w="494466">
                <a:moveTo>
                  <a:pt x="0" y="0"/>
                </a:moveTo>
                <a:lnTo>
                  <a:pt x="494466" y="0"/>
                </a:lnTo>
                <a:lnTo>
                  <a:pt x="494466" y="565104"/>
                </a:lnTo>
                <a:lnTo>
                  <a:pt x="0" y="56510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txBody>
          <a:bodyPr/>
          <a:p/>
        </p:txBody>
      </p:sp>
      <p:sp>
        <p:nvSpPr>
          <p:cNvPr name="Freeform 16" id="16"/>
          <p:cNvSpPr/>
          <p:nvPr/>
        </p:nvSpPr>
        <p:spPr>
          <a:xfrm flipH="false" flipV="false" rot="0">
            <a:off x="15458234" y="1450043"/>
            <a:ext cx="748327" cy="231191"/>
          </a:xfrm>
          <a:custGeom>
            <a:avLst/>
            <a:gdLst/>
            <a:ahLst/>
            <a:cxnLst/>
            <a:rect r="r" b="b" t="t" l="l"/>
            <a:pathLst>
              <a:path h="231191" w="748327">
                <a:moveTo>
                  <a:pt x="0" y="0"/>
                </a:moveTo>
                <a:lnTo>
                  <a:pt x="748327" y="0"/>
                </a:lnTo>
                <a:lnTo>
                  <a:pt x="748327" y="231191"/>
                </a:lnTo>
                <a:lnTo>
                  <a:pt x="0" y="231191"/>
                </a:lnTo>
                <a:lnTo>
                  <a:pt x="0" y="0"/>
                </a:lnTo>
                <a:close/>
              </a:path>
            </a:pathLst>
          </a:custGeom>
          <a:blipFill>
            <a:blip r:embed="rId26">
              <a:extLst>
                <a:ext uri="{96DAC541-7B7A-43D3-8B79-37D633B846F1}">
                  <asvg:svgBlip xmlns:asvg="http://schemas.microsoft.com/office/drawing/2016/SVG/main" r:embed="rId27"/>
                </a:ext>
              </a:extLst>
            </a:blip>
            <a:stretch>
              <a:fillRect l="-28013" t="0" r="-57816" b="0"/>
            </a:stretch>
          </a:blipFill>
        </p:spPr>
        <p:txBody>
          <a:bodyPr/>
          <a:p/>
        </p:txBody>
      </p:sp>
      <p:sp>
        <p:nvSpPr>
          <p:cNvPr name="Freeform 17" id="17"/>
          <p:cNvSpPr/>
          <p:nvPr/>
        </p:nvSpPr>
        <p:spPr>
          <a:xfrm flipH="false" flipV="false" rot="-5400000">
            <a:off x="15459346" y="1450261"/>
            <a:ext cx="746103" cy="230755"/>
          </a:xfrm>
          <a:custGeom>
            <a:avLst/>
            <a:gdLst/>
            <a:ahLst/>
            <a:cxnLst/>
            <a:rect r="r" b="b" t="t" l="l"/>
            <a:pathLst>
              <a:path h="230755" w="746103">
                <a:moveTo>
                  <a:pt x="0" y="0"/>
                </a:moveTo>
                <a:lnTo>
                  <a:pt x="746103" y="0"/>
                </a:lnTo>
                <a:lnTo>
                  <a:pt x="746103" y="230755"/>
                </a:lnTo>
                <a:lnTo>
                  <a:pt x="0" y="230755"/>
                </a:lnTo>
                <a:lnTo>
                  <a:pt x="0" y="0"/>
                </a:lnTo>
                <a:close/>
              </a:path>
            </a:pathLst>
          </a:custGeom>
          <a:blipFill>
            <a:blip r:embed="rId2">
              <a:extLst>
                <a:ext uri="{96DAC541-7B7A-43D3-8B79-37D633B846F1}">
                  <asvg:svgBlip xmlns:asvg="http://schemas.microsoft.com/office/drawing/2016/SVG/main" r:embed="rId3"/>
                </a:ext>
              </a:extLst>
            </a:blip>
            <a:stretch>
              <a:fillRect l="-24033" t="-107723" r="-4438" b="-1529"/>
            </a:stretch>
          </a:blipFill>
        </p:spPr>
        <p:txBody>
          <a:bodyPr/>
          <a:p/>
        </p:txBody>
      </p:sp>
      <p:sp>
        <p:nvSpPr>
          <p:cNvPr name="Freeform 18" id="18"/>
          <p:cNvSpPr/>
          <p:nvPr/>
        </p:nvSpPr>
        <p:spPr>
          <a:xfrm flipH="false" flipV="false" rot="0">
            <a:off x="5939880" y="1732574"/>
            <a:ext cx="1226851" cy="1370783"/>
          </a:xfrm>
          <a:custGeom>
            <a:avLst/>
            <a:gdLst/>
            <a:ahLst/>
            <a:cxnLst/>
            <a:rect r="r" b="b" t="t" l="l"/>
            <a:pathLst>
              <a:path h="1370783" w="1226851">
                <a:moveTo>
                  <a:pt x="0" y="0"/>
                </a:moveTo>
                <a:lnTo>
                  <a:pt x="1226851" y="0"/>
                </a:lnTo>
                <a:lnTo>
                  <a:pt x="1226851" y="1370783"/>
                </a:lnTo>
                <a:lnTo>
                  <a:pt x="0" y="137078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txBody>
          <a:bodyPr/>
          <a:p/>
        </p:txBody>
      </p:sp>
      <p:sp>
        <p:nvSpPr>
          <p:cNvPr name="Freeform 19" id="19"/>
          <p:cNvSpPr/>
          <p:nvPr/>
        </p:nvSpPr>
        <p:spPr>
          <a:xfrm flipH="false" flipV="false" rot="0">
            <a:off x="15596543" y="8864586"/>
            <a:ext cx="1001604" cy="1119110"/>
          </a:xfrm>
          <a:custGeom>
            <a:avLst/>
            <a:gdLst/>
            <a:ahLst/>
            <a:cxnLst/>
            <a:rect r="r" b="b" t="t" l="l"/>
            <a:pathLst>
              <a:path h="1119110" w="1001604">
                <a:moveTo>
                  <a:pt x="0" y="0"/>
                </a:moveTo>
                <a:lnTo>
                  <a:pt x="1001604" y="0"/>
                </a:lnTo>
                <a:lnTo>
                  <a:pt x="1001604" y="1119110"/>
                </a:lnTo>
                <a:lnTo>
                  <a:pt x="0" y="111911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txBody>
          <a:bodyPr/>
          <a:p/>
        </p:txBody>
      </p:sp>
      <p:sp>
        <p:nvSpPr>
          <p:cNvPr name="Freeform 20" id="20"/>
          <p:cNvSpPr/>
          <p:nvPr/>
        </p:nvSpPr>
        <p:spPr>
          <a:xfrm flipH="true" flipV="false" rot="0">
            <a:off x="16790051" y="8533293"/>
            <a:ext cx="1949836" cy="3157630"/>
          </a:xfrm>
          <a:custGeom>
            <a:avLst/>
            <a:gdLst/>
            <a:ahLst/>
            <a:cxnLst/>
            <a:rect r="r" b="b" t="t" l="l"/>
            <a:pathLst>
              <a:path h="3157630" w="1949836">
                <a:moveTo>
                  <a:pt x="1949836" y="0"/>
                </a:moveTo>
                <a:lnTo>
                  <a:pt x="0" y="0"/>
                </a:lnTo>
                <a:lnTo>
                  <a:pt x="0" y="3157630"/>
                </a:lnTo>
                <a:lnTo>
                  <a:pt x="1949836" y="3157630"/>
                </a:lnTo>
                <a:lnTo>
                  <a:pt x="1949836" y="0"/>
                </a:lnTo>
                <a:close/>
              </a:path>
            </a:pathLst>
          </a:custGeom>
          <a:blipFill>
            <a:blip r:embed="rId32">
              <a:extLst>
                <a:ext uri="{96DAC541-7B7A-43D3-8B79-37D633B846F1}">
                  <asvg:svgBlip xmlns:asvg="http://schemas.microsoft.com/office/drawing/2016/SVG/main" r:embed="rId33"/>
                </a:ext>
              </a:extLst>
            </a:blip>
            <a:stretch>
              <a:fillRect l="0" t="0" r="0" b="0"/>
            </a:stretch>
          </a:blipFill>
        </p:spPr>
        <p:txBody>
          <a:bodyPr/>
          <a:p/>
        </p:txBody>
      </p:sp>
      <p:sp>
        <p:nvSpPr>
          <p:cNvPr name="Freeform 21" id="21"/>
          <p:cNvSpPr/>
          <p:nvPr/>
        </p:nvSpPr>
        <p:spPr>
          <a:xfrm flipH="false" flipV="false" rot="0">
            <a:off x="1525356" y="8996899"/>
            <a:ext cx="755052" cy="854483"/>
          </a:xfrm>
          <a:custGeom>
            <a:avLst/>
            <a:gdLst/>
            <a:ahLst/>
            <a:cxnLst/>
            <a:rect r="r" b="b" t="t" l="l"/>
            <a:pathLst>
              <a:path h="854483" w="755052">
                <a:moveTo>
                  <a:pt x="0" y="0"/>
                </a:moveTo>
                <a:lnTo>
                  <a:pt x="755053" y="0"/>
                </a:lnTo>
                <a:lnTo>
                  <a:pt x="755053" y="854484"/>
                </a:lnTo>
                <a:lnTo>
                  <a:pt x="0" y="85448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txBody>
          <a:bodyPr/>
          <a:p/>
        </p:txBody>
      </p:sp>
      <p:sp>
        <p:nvSpPr>
          <p:cNvPr name="Freeform 22" id="22"/>
          <p:cNvSpPr/>
          <p:nvPr/>
        </p:nvSpPr>
        <p:spPr>
          <a:xfrm flipH="false" flipV="false" rot="0">
            <a:off x="1691868" y="9261085"/>
            <a:ext cx="422028" cy="326112"/>
          </a:xfrm>
          <a:custGeom>
            <a:avLst/>
            <a:gdLst/>
            <a:ahLst/>
            <a:cxnLst/>
            <a:rect r="r" b="b" t="t" l="l"/>
            <a:pathLst>
              <a:path h="326112" w="422028">
                <a:moveTo>
                  <a:pt x="0" y="0"/>
                </a:moveTo>
                <a:lnTo>
                  <a:pt x="422028" y="0"/>
                </a:lnTo>
                <a:lnTo>
                  <a:pt x="422028" y="326112"/>
                </a:lnTo>
                <a:lnTo>
                  <a:pt x="0" y="326112"/>
                </a:lnTo>
                <a:lnTo>
                  <a:pt x="0" y="0"/>
                </a:lnTo>
                <a:close/>
              </a:path>
            </a:pathLst>
          </a:custGeom>
          <a:blipFill>
            <a:blip r:embed="rId36">
              <a:extLst>
                <a:ext uri="{96DAC541-7B7A-43D3-8B79-37D633B846F1}">
                  <asvg:svgBlip xmlns:asvg="http://schemas.microsoft.com/office/drawing/2016/SVG/main" r:embed="rId37"/>
                </a:ext>
              </a:extLst>
            </a:blip>
            <a:stretch>
              <a:fillRect l="-10840" t="-27265" r="-10729" b="-30060"/>
            </a:stretch>
          </a:blipFill>
        </p:spPr>
        <p:txBody>
          <a:bodyPr/>
          <a:p/>
        </p:txBody>
      </p:sp>
      <p:sp>
        <p:nvSpPr>
          <p:cNvPr name="Freeform 23" id="23"/>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38"/>
            <a:stretch>
              <a:fillRect l="0" t="0" r="0" b="0"/>
            </a:stretch>
          </a:blipFill>
        </p:spPr>
        <p:txBody>
          <a:bodyPr/>
          <a:p/>
        </p:txBody>
      </p:sp>
      <p:sp>
        <p:nvSpPr>
          <p:cNvPr name="Freeform 24" id="24"/>
          <p:cNvSpPr/>
          <p:nvPr/>
        </p:nvSpPr>
        <p:spPr>
          <a:xfrm flipH="false" flipV="false" rot="0">
            <a:off x="5457422" y="6435498"/>
            <a:ext cx="635817" cy="635817"/>
          </a:xfrm>
          <a:custGeom>
            <a:avLst/>
            <a:gdLst/>
            <a:ahLst/>
            <a:cxnLst/>
            <a:rect r="r" b="b" t="t" l="l"/>
            <a:pathLst>
              <a:path h="635817" w="635817">
                <a:moveTo>
                  <a:pt x="0" y="0"/>
                </a:moveTo>
                <a:lnTo>
                  <a:pt x="635816" y="0"/>
                </a:lnTo>
                <a:lnTo>
                  <a:pt x="635816" y="635817"/>
                </a:lnTo>
                <a:lnTo>
                  <a:pt x="0" y="635817"/>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txBody>
          <a:bodyPr/>
          <a:p/>
        </p:txBody>
      </p:sp>
      <p:sp>
        <p:nvSpPr>
          <p:cNvPr name="TextBox 25" id="25"/>
          <p:cNvSpPr txBox="true"/>
          <p:nvPr/>
        </p:nvSpPr>
        <p:spPr>
          <a:xfrm rot="0">
            <a:off x="7507225" y="2217409"/>
            <a:ext cx="1857985" cy="353489"/>
          </a:xfrm>
          <a:prstGeom prst="rect">
            <a:avLst/>
          </a:prstGeom>
        </p:spPr>
        <p:txBody>
          <a:bodyPr anchor="t" rtlCol="false" tIns="0" lIns="0" bIns="0" rIns="0">
            <a:spAutoFit/>
          </a:bodyPr>
          <a:lstStyle/>
          <a:p>
            <a:pPr algn="l">
              <a:lnSpc>
                <a:spcPts val="2864"/>
              </a:lnSpc>
            </a:pPr>
            <a:r>
              <a:rPr lang="en-US" sz="2046">
                <a:solidFill>
                  <a:srgbClr val="17273F"/>
                </a:solidFill>
                <a:latin typeface="Garet"/>
                <a:ea typeface="Garet"/>
                <a:cs typeface="Garet"/>
                <a:sym typeface="Garet"/>
              </a:rPr>
              <a:t>Coverage </a:t>
            </a:r>
          </a:p>
        </p:txBody>
      </p:sp>
      <p:sp>
        <p:nvSpPr>
          <p:cNvPr name="TextBox 26" id="26"/>
          <p:cNvSpPr txBox="true"/>
          <p:nvPr/>
        </p:nvSpPr>
        <p:spPr>
          <a:xfrm rot="0">
            <a:off x="9187891" y="2217409"/>
            <a:ext cx="2921769" cy="353489"/>
          </a:xfrm>
          <a:prstGeom prst="rect">
            <a:avLst/>
          </a:prstGeom>
        </p:spPr>
        <p:txBody>
          <a:bodyPr anchor="t" rtlCol="false" tIns="0" lIns="0" bIns="0" rIns="0">
            <a:spAutoFit/>
          </a:bodyPr>
          <a:lstStyle/>
          <a:p>
            <a:pPr algn="ctr">
              <a:lnSpc>
                <a:spcPts val="2864"/>
              </a:lnSpc>
            </a:pPr>
            <a:r>
              <a:rPr lang="en-US" b="true" sz="2046">
                <a:solidFill>
                  <a:srgbClr val="FFFFFF"/>
                </a:solidFill>
                <a:latin typeface="Garet Bold"/>
                <a:ea typeface="Garet Bold"/>
                <a:cs typeface="Garet Bold"/>
                <a:sym typeface="Garet Bold"/>
              </a:rPr>
              <a:t>That Fits Your Life</a:t>
            </a:r>
          </a:p>
        </p:txBody>
      </p:sp>
      <p:sp>
        <p:nvSpPr>
          <p:cNvPr name="TextBox 27" id="27"/>
          <p:cNvSpPr txBox="true"/>
          <p:nvPr/>
        </p:nvSpPr>
        <p:spPr>
          <a:xfrm rot="0">
            <a:off x="7507225" y="3047412"/>
            <a:ext cx="9752075" cy="1323840"/>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 Fusce semper, erat ac bibendum efficitur, sapien turpis ullamcorper ipsum, vulputate fringilla lacus purus sed nisi. Suspendisse blandit ultricies quam sit amet ultrices. Donec in dignissim justo.</a:t>
            </a:r>
          </a:p>
        </p:txBody>
      </p:sp>
      <p:sp>
        <p:nvSpPr>
          <p:cNvPr name="TextBox 28" id="28"/>
          <p:cNvSpPr txBox="true"/>
          <p:nvPr/>
        </p:nvSpPr>
        <p:spPr>
          <a:xfrm rot="0">
            <a:off x="1087592" y="7404990"/>
            <a:ext cx="2638136" cy="619125"/>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Critical Illness &amp;</a:t>
            </a:r>
          </a:p>
          <a:p>
            <a:pPr algn="ctr">
              <a:lnSpc>
                <a:spcPts val="2455"/>
              </a:lnSpc>
            </a:pPr>
            <a:r>
              <a:rPr lang="en-US" sz="2046" b="true">
                <a:solidFill>
                  <a:srgbClr val="17273F"/>
                </a:solidFill>
                <a:latin typeface="Garet Bold"/>
                <a:ea typeface="Garet Bold"/>
                <a:cs typeface="Garet Bold"/>
                <a:sym typeface="Garet Bold"/>
              </a:rPr>
              <a:t>Life Insurance</a:t>
            </a:r>
          </a:p>
        </p:txBody>
      </p:sp>
      <p:sp>
        <p:nvSpPr>
          <p:cNvPr name="TextBox 29" id="29"/>
          <p:cNvSpPr txBox="true"/>
          <p:nvPr/>
        </p:nvSpPr>
        <p:spPr>
          <a:xfrm rot="0">
            <a:off x="4456262" y="7404990"/>
            <a:ext cx="2638136" cy="619125"/>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Income </a:t>
            </a:r>
          </a:p>
          <a:p>
            <a:pPr algn="ctr">
              <a:lnSpc>
                <a:spcPts val="2455"/>
              </a:lnSpc>
            </a:pPr>
            <a:r>
              <a:rPr lang="en-US" sz="2046" b="true">
                <a:solidFill>
                  <a:srgbClr val="17273F"/>
                </a:solidFill>
                <a:latin typeface="Garet Bold"/>
                <a:ea typeface="Garet Bold"/>
                <a:cs typeface="Garet Bold"/>
                <a:sym typeface="Garet Bold"/>
              </a:rPr>
              <a:t>Protection</a:t>
            </a:r>
          </a:p>
        </p:txBody>
      </p:sp>
      <p:sp>
        <p:nvSpPr>
          <p:cNvPr name="TextBox 30" id="30"/>
          <p:cNvSpPr txBox="true"/>
          <p:nvPr/>
        </p:nvSpPr>
        <p:spPr>
          <a:xfrm rot="0">
            <a:off x="7824932" y="7402898"/>
            <a:ext cx="2638136" cy="619125"/>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Contents Insurance</a:t>
            </a:r>
          </a:p>
        </p:txBody>
      </p:sp>
      <p:sp>
        <p:nvSpPr>
          <p:cNvPr name="TextBox 31" id="31"/>
          <p:cNvSpPr txBox="true"/>
          <p:nvPr/>
        </p:nvSpPr>
        <p:spPr>
          <a:xfrm rot="0">
            <a:off x="11193602" y="7400807"/>
            <a:ext cx="2638136" cy="618976"/>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Home &amp; Property Insurance</a:t>
            </a:r>
          </a:p>
        </p:txBody>
      </p:sp>
      <p:sp>
        <p:nvSpPr>
          <p:cNvPr name="TextBox 32" id="32"/>
          <p:cNvSpPr txBox="true"/>
          <p:nvPr/>
        </p:nvSpPr>
        <p:spPr>
          <a:xfrm rot="0">
            <a:off x="14562272" y="7398716"/>
            <a:ext cx="2638136" cy="619179"/>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Family Income Protection</a:t>
            </a:r>
          </a:p>
        </p:txBody>
      </p:sp>
      <p:sp>
        <p:nvSpPr>
          <p:cNvPr name="TextBox 33" id="33"/>
          <p:cNvSpPr txBox="true"/>
          <p:nvPr/>
        </p:nvSpPr>
        <p:spPr>
          <a:xfrm rot="0">
            <a:off x="7507225" y="4619051"/>
            <a:ext cx="9752075" cy="7905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98852" y="1362748"/>
            <a:ext cx="1196737" cy="1337136"/>
          </a:xfrm>
          <a:custGeom>
            <a:avLst/>
            <a:gdLst/>
            <a:ahLst/>
            <a:cxnLst/>
            <a:rect r="r" b="b" t="t" l="l"/>
            <a:pathLst>
              <a:path h="1337136" w="1196737">
                <a:moveTo>
                  <a:pt x="0" y="0"/>
                </a:moveTo>
                <a:lnTo>
                  <a:pt x="1196736" y="0"/>
                </a:lnTo>
                <a:lnTo>
                  <a:pt x="1196736" y="1337136"/>
                </a:lnTo>
                <a:lnTo>
                  <a:pt x="0" y="133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3" id="3"/>
          <p:cNvSpPr/>
          <p:nvPr/>
        </p:nvSpPr>
        <p:spPr>
          <a:xfrm flipH="false" flipV="false" rot="0">
            <a:off x="11151949" y="2230635"/>
            <a:ext cx="13911298" cy="4611218"/>
          </a:xfrm>
          <a:custGeom>
            <a:avLst/>
            <a:gdLst/>
            <a:ahLst/>
            <a:cxnLst/>
            <a:rect r="r" b="b" t="t" l="l"/>
            <a:pathLst>
              <a:path h="4611218" w="13911298">
                <a:moveTo>
                  <a:pt x="0" y="0"/>
                </a:moveTo>
                <a:lnTo>
                  <a:pt x="13911298" y="0"/>
                </a:lnTo>
                <a:lnTo>
                  <a:pt x="13911298" y="4611219"/>
                </a:lnTo>
                <a:lnTo>
                  <a:pt x="0" y="4611219"/>
                </a:lnTo>
                <a:lnTo>
                  <a:pt x="0" y="0"/>
                </a:lnTo>
                <a:close/>
              </a:path>
            </a:pathLst>
          </a:custGeom>
          <a:blipFill>
            <a:blip r:embed="rId4">
              <a:extLst>
                <a:ext uri="{96DAC541-7B7A-43D3-8B79-37D633B846F1}">
                  <asvg:svgBlip xmlns:asvg="http://schemas.microsoft.com/office/drawing/2016/SVG/main" r:embed="rId5"/>
                </a:ext>
              </a:extLst>
            </a:blip>
            <a:stretch>
              <a:fillRect l="0" t="0" r="-82881" b="0"/>
            </a:stretch>
          </a:blipFill>
        </p:spPr>
        <p:txBody>
          <a:bodyPr/>
          <a:p/>
        </p:txBody>
      </p:sp>
      <p:sp>
        <p:nvSpPr>
          <p:cNvPr name="Freeform 4" id="4"/>
          <p:cNvSpPr/>
          <p:nvPr/>
        </p:nvSpPr>
        <p:spPr>
          <a:xfrm flipH="false" flipV="false" rot="0">
            <a:off x="11820663" y="6835776"/>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sp>
        <p:nvSpPr>
          <p:cNvPr name="Freeform 5" id="5"/>
          <p:cNvSpPr/>
          <p:nvPr/>
        </p:nvSpPr>
        <p:spPr>
          <a:xfrm flipH="false" flipV="false" rot="0">
            <a:off x="4934612" y="6262292"/>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6" id="6"/>
          <p:cNvSpPr/>
          <p:nvPr/>
        </p:nvSpPr>
        <p:spPr>
          <a:xfrm flipH="false" flipV="false" rot="0">
            <a:off x="7039650" y="6262292"/>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7" id="7"/>
          <p:cNvSpPr/>
          <p:nvPr/>
        </p:nvSpPr>
        <p:spPr>
          <a:xfrm flipH="false" flipV="false" rot="0">
            <a:off x="7046818" y="736708"/>
            <a:ext cx="912369" cy="281871"/>
          </a:xfrm>
          <a:custGeom>
            <a:avLst/>
            <a:gdLst/>
            <a:ahLst/>
            <a:cxnLst/>
            <a:rect r="r" b="b" t="t" l="l"/>
            <a:pathLst>
              <a:path h="281871" w="912369">
                <a:moveTo>
                  <a:pt x="0" y="0"/>
                </a:moveTo>
                <a:lnTo>
                  <a:pt x="912369" y="0"/>
                </a:lnTo>
                <a:lnTo>
                  <a:pt x="912369" y="281871"/>
                </a:lnTo>
                <a:lnTo>
                  <a:pt x="0" y="281871"/>
                </a:lnTo>
                <a:lnTo>
                  <a:pt x="0" y="0"/>
                </a:lnTo>
                <a:close/>
              </a:path>
            </a:pathLst>
          </a:custGeom>
          <a:blipFill>
            <a:blip r:embed="rId9">
              <a:extLst>
                <a:ext uri="{96DAC541-7B7A-43D3-8B79-37D633B846F1}">
                  <asvg:svgBlip xmlns:asvg="http://schemas.microsoft.com/office/drawing/2016/SVG/main" r:embed="rId10"/>
                </a:ext>
              </a:extLst>
            </a:blip>
            <a:stretch>
              <a:fillRect l="-28013" t="0" r="-57816" b="0"/>
            </a:stretch>
          </a:blipFill>
        </p:spPr>
        <p:txBody>
          <a:bodyPr/>
          <a:p/>
        </p:txBody>
      </p:sp>
      <p:sp>
        <p:nvSpPr>
          <p:cNvPr name="Freeform 8" id="8"/>
          <p:cNvSpPr/>
          <p:nvPr/>
        </p:nvSpPr>
        <p:spPr>
          <a:xfrm flipH="false" flipV="false" rot="-5400000">
            <a:off x="7048174" y="736974"/>
            <a:ext cx="909658" cy="281339"/>
          </a:xfrm>
          <a:custGeom>
            <a:avLst/>
            <a:gdLst/>
            <a:ahLst/>
            <a:cxnLst/>
            <a:rect r="r" b="b" t="t" l="l"/>
            <a:pathLst>
              <a:path h="281339" w="909658">
                <a:moveTo>
                  <a:pt x="0" y="0"/>
                </a:moveTo>
                <a:lnTo>
                  <a:pt x="909658" y="0"/>
                </a:lnTo>
                <a:lnTo>
                  <a:pt x="909658" y="281339"/>
                </a:lnTo>
                <a:lnTo>
                  <a:pt x="0" y="281339"/>
                </a:lnTo>
                <a:lnTo>
                  <a:pt x="0" y="0"/>
                </a:lnTo>
                <a:close/>
              </a:path>
            </a:pathLst>
          </a:custGeom>
          <a:blipFill>
            <a:blip r:embed="rId7">
              <a:extLst>
                <a:ext uri="{96DAC541-7B7A-43D3-8B79-37D633B846F1}">
                  <asvg:svgBlip xmlns:asvg="http://schemas.microsoft.com/office/drawing/2016/SVG/main" r:embed="rId8"/>
                </a:ext>
              </a:extLst>
            </a:blip>
            <a:stretch>
              <a:fillRect l="-24033" t="-107723" r="-4438" b="-1529"/>
            </a:stretch>
          </a:blipFill>
        </p:spPr>
        <p:txBody>
          <a:bodyPr/>
          <a:p/>
        </p:txBody>
      </p:sp>
      <p:sp>
        <p:nvSpPr>
          <p:cNvPr name="Freeform 9" id="9"/>
          <p:cNvSpPr/>
          <p:nvPr/>
        </p:nvSpPr>
        <p:spPr>
          <a:xfrm flipH="false" flipV="false" rot="0">
            <a:off x="8421252" y="3645485"/>
            <a:ext cx="722748" cy="268947"/>
          </a:xfrm>
          <a:custGeom>
            <a:avLst/>
            <a:gdLst/>
            <a:ahLst/>
            <a:cxnLst/>
            <a:rect r="r" b="b" t="t" l="l"/>
            <a:pathLst>
              <a:path h="268947" w="722748">
                <a:moveTo>
                  <a:pt x="0" y="0"/>
                </a:moveTo>
                <a:lnTo>
                  <a:pt x="722748" y="0"/>
                </a:lnTo>
                <a:lnTo>
                  <a:pt x="722748" y="268947"/>
                </a:lnTo>
                <a:lnTo>
                  <a:pt x="0" y="268947"/>
                </a:lnTo>
                <a:lnTo>
                  <a:pt x="0" y="0"/>
                </a:lnTo>
                <a:close/>
              </a:path>
            </a:pathLst>
          </a:custGeom>
          <a:blipFill>
            <a:blip r:embed="rId11">
              <a:extLst>
                <a:ext uri="{96DAC541-7B7A-43D3-8B79-37D633B846F1}">
                  <asvg:svgBlip xmlns:asvg="http://schemas.microsoft.com/office/drawing/2016/SVG/main" r:embed="rId12"/>
                </a:ext>
              </a:extLst>
            </a:blip>
            <a:stretch>
              <a:fillRect l="-157485" t="-205270" r="-142070" b="-176568"/>
            </a:stretch>
          </a:blipFill>
        </p:spPr>
        <p:txBody>
          <a:bodyPr/>
          <a:p/>
        </p:txBody>
      </p:sp>
      <p:sp>
        <p:nvSpPr>
          <p:cNvPr name="Freeform 10" id="10"/>
          <p:cNvSpPr/>
          <p:nvPr/>
        </p:nvSpPr>
        <p:spPr>
          <a:xfrm flipH="false" flipV="false" rot="0">
            <a:off x="8658638" y="3404897"/>
            <a:ext cx="247976" cy="750123"/>
          </a:xfrm>
          <a:custGeom>
            <a:avLst/>
            <a:gdLst/>
            <a:ahLst/>
            <a:cxnLst/>
            <a:rect r="r" b="b" t="t" l="l"/>
            <a:pathLst>
              <a:path h="750123" w="247976">
                <a:moveTo>
                  <a:pt x="0" y="0"/>
                </a:moveTo>
                <a:lnTo>
                  <a:pt x="247976" y="0"/>
                </a:lnTo>
                <a:lnTo>
                  <a:pt x="247976" y="750123"/>
                </a:lnTo>
                <a:lnTo>
                  <a:pt x="0" y="750123"/>
                </a:lnTo>
                <a:lnTo>
                  <a:pt x="0" y="0"/>
                </a:lnTo>
                <a:close/>
              </a:path>
            </a:pathLst>
          </a:custGeom>
          <a:blipFill>
            <a:blip r:embed="rId13">
              <a:extLst>
                <a:ext uri="{96DAC541-7B7A-43D3-8B79-37D633B846F1}">
                  <asvg:svgBlip xmlns:asvg="http://schemas.microsoft.com/office/drawing/2016/SVG/main" r:embed="rId14"/>
                </a:ext>
              </a:extLst>
            </a:blip>
            <a:stretch>
              <a:fillRect l="-51038" t="-20505" r="-249216" b="-11810"/>
            </a:stretch>
          </a:blipFill>
        </p:spPr>
        <p:txBody>
          <a:bodyPr/>
          <a:p/>
        </p:txBody>
      </p:sp>
      <p:grpSp>
        <p:nvGrpSpPr>
          <p:cNvPr name="Group 11" id="11"/>
          <p:cNvGrpSpPr/>
          <p:nvPr/>
        </p:nvGrpSpPr>
        <p:grpSpPr>
          <a:xfrm rot="0">
            <a:off x="11151949" y="-577994"/>
            <a:ext cx="7406718" cy="6408075"/>
            <a:chOff x="0" y="0"/>
            <a:chExt cx="752062" cy="650662"/>
          </a:xfrm>
        </p:grpSpPr>
        <p:sp>
          <p:nvSpPr>
            <p:cNvPr name="Freeform 12" id="12"/>
            <p:cNvSpPr/>
            <p:nvPr/>
          </p:nvSpPr>
          <p:spPr>
            <a:xfrm flipH="false" flipV="false" rot="0">
              <a:off x="0" y="0"/>
              <a:ext cx="752062" cy="650662"/>
            </a:xfrm>
            <a:custGeom>
              <a:avLst/>
              <a:gdLst/>
              <a:ahLst/>
              <a:cxnLst/>
              <a:rect r="r" b="b" t="t" l="l"/>
              <a:pathLst>
                <a:path h="650662" w="752062">
                  <a:moveTo>
                    <a:pt x="104526" y="0"/>
                  </a:moveTo>
                  <a:lnTo>
                    <a:pt x="647536" y="0"/>
                  </a:lnTo>
                  <a:cubicBezTo>
                    <a:pt x="675258" y="0"/>
                    <a:pt x="701845" y="11012"/>
                    <a:pt x="721447" y="30615"/>
                  </a:cubicBezTo>
                  <a:cubicBezTo>
                    <a:pt x="741050" y="50217"/>
                    <a:pt x="752062" y="76804"/>
                    <a:pt x="752062" y="104526"/>
                  </a:cubicBezTo>
                  <a:lnTo>
                    <a:pt x="752062" y="546136"/>
                  </a:lnTo>
                  <a:cubicBezTo>
                    <a:pt x="752062" y="603864"/>
                    <a:pt x="705264" y="650662"/>
                    <a:pt x="647536" y="650662"/>
                  </a:cubicBezTo>
                  <a:lnTo>
                    <a:pt x="104526" y="650662"/>
                  </a:lnTo>
                  <a:cubicBezTo>
                    <a:pt x="46798" y="650662"/>
                    <a:pt x="0" y="603864"/>
                    <a:pt x="0" y="546136"/>
                  </a:cubicBezTo>
                  <a:lnTo>
                    <a:pt x="0" y="104526"/>
                  </a:lnTo>
                  <a:cubicBezTo>
                    <a:pt x="0" y="46798"/>
                    <a:pt x="46798" y="0"/>
                    <a:pt x="104526" y="0"/>
                  </a:cubicBezTo>
                  <a:close/>
                </a:path>
              </a:pathLst>
            </a:custGeom>
            <a:blipFill>
              <a:blip r:embed="rId15"/>
              <a:stretch>
                <a:fillRect l="-29741" t="0" r="-29741" b="0"/>
              </a:stretch>
            </a:blipFill>
          </p:spPr>
        </p:sp>
      </p:grpSp>
      <p:sp>
        <p:nvSpPr>
          <p:cNvPr name="Freeform 13" id="13"/>
          <p:cNvSpPr/>
          <p:nvPr/>
        </p:nvSpPr>
        <p:spPr>
          <a:xfrm flipH="false" flipV="false" rot="0">
            <a:off x="-989014" y="9877202"/>
            <a:ext cx="10843988" cy="1748593"/>
          </a:xfrm>
          <a:custGeom>
            <a:avLst/>
            <a:gdLst/>
            <a:ahLst/>
            <a:cxnLst/>
            <a:rect r="r" b="b" t="t" l="l"/>
            <a:pathLst>
              <a:path h="1748593" w="10843988">
                <a:moveTo>
                  <a:pt x="0" y="0"/>
                </a:moveTo>
                <a:lnTo>
                  <a:pt x="10843987" y="0"/>
                </a:lnTo>
                <a:lnTo>
                  <a:pt x="10843987" y="1748593"/>
                </a:lnTo>
                <a:lnTo>
                  <a:pt x="0" y="17485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txBody>
          <a:bodyPr/>
          <a:p/>
        </p:txBody>
      </p:sp>
      <p:sp>
        <p:nvSpPr>
          <p:cNvPr name="Freeform 14" id="14"/>
          <p:cNvSpPr/>
          <p:nvPr/>
        </p:nvSpPr>
        <p:spPr>
          <a:xfrm flipH="false" flipV="false" rot="0">
            <a:off x="4240817" y="9748682"/>
            <a:ext cx="14998829" cy="2587298"/>
          </a:xfrm>
          <a:custGeom>
            <a:avLst/>
            <a:gdLst/>
            <a:ahLst/>
            <a:cxnLst/>
            <a:rect r="r" b="b" t="t" l="l"/>
            <a:pathLst>
              <a:path h="2587298" w="14998829">
                <a:moveTo>
                  <a:pt x="0" y="0"/>
                </a:moveTo>
                <a:lnTo>
                  <a:pt x="14998829" y="0"/>
                </a:lnTo>
                <a:lnTo>
                  <a:pt x="14998829" y="2587298"/>
                </a:lnTo>
                <a:lnTo>
                  <a:pt x="0" y="25872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txBody>
          <a:bodyPr/>
          <a:p/>
        </p:txBody>
      </p:sp>
      <p:sp>
        <p:nvSpPr>
          <p:cNvPr name="Freeform 15" id="15"/>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20"/>
            <a:stretch>
              <a:fillRect l="0" t="0" r="0" b="0"/>
            </a:stretch>
          </a:blipFill>
        </p:spPr>
        <p:txBody>
          <a:bodyPr/>
          <a:p/>
        </p:txBody>
      </p:sp>
      <p:sp>
        <p:nvSpPr>
          <p:cNvPr name="Freeform 16" id="16"/>
          <p:cNvSpPr/>
          <p:nvPr/>
        </p:nvSpPr>
        <p:spPr>
          <a:xfrm flipH="false" flipV="false" rot="5400000">
            <a:off x="7656501" y="2971888"/>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grpSp>
        <p:nvGrpSpPr>
          <p:cNvPr name="Group 17" id="17"/>
          <p:cNvGrpSpPr/>
          <p:nvPr/>
        </p:nvGrpSpPr>
        <p:grpSpPr>
          <a:xfrm rot="0">
            <a:off x="1664459" y="7765515"/>
            <a:ext cx="3270153" cy="1568362"/>
            <a:chOff x="0" y="0"/>
            <a:chExt cx="861275" cy="413067"/>
          </a:xfrm>
        </p:grpSpPr>
        <p:sp>
          <p:nvSpPr>
            <p:cNvPr name="Freeform 18" id="18"/>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19" id="19"/>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grpSp>
        <p:nvGrpSpPr>
          <p:cNvPr name="Group 20" id="20"/>
          <p:cNvGrpSpPr/>
          <p:nvPr/>
        </p:nvGrpSpPr>
        <p:grpSpPr>
          <a:xfrm rot="0">
            <a:off x="5766767" y="7765515"/>
            <a:ext cx="3270153" cy="1568362"/>
            <a:chOff x="0" y="0"/>
            <a:chExt cx="861275" cy="413067"/>
          </a:xfrm>
        </p:grpSpPr>
        <p:sp>
          <p:nvSpPr>
            <p:cNvPr name="Freeform 21" id="21"/>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22" id="22"/>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23" id="23"/>
          <p:cNvSpPr txBox="true"/>
          <p:nvPr/>
        </p:nvSpPr>
        <p:spPr>
          <a:xfrm rot="0">
            <a:off x="1252633" y="2627873"/>
            <a:ext cx="6824557" cy="1908350"/>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Life &amp; Critical Illness</a:t>
            </a:r>
          </a:p>
        </p:txBody>
      </p:sp>
      <p:sp>
        <p:nvSpPr>
          <p:cNvPr name="TextBox 24" id="24"/>
          <p:cNvSpPr txBox="true"/>
          <p:nvPr/>
        </p:nvSpPr>
        <p:spPr>
          <a:xfrm rot="0">
            <a:off x="1252633" y="4710453"/>
            <a:ext cx="8342956" cy="2571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Protecting you and your loved ones in the event of the unexpected.</a:t>
            </a:r>
          </a:p>
        </p:txBody>
      </p:sp>
      <p:sp>
        <p:nvSpPr>
          <p:cNvPr name="TextBox 25" id="25"/>
          <p:cNvSpPr txBox="true"/>
          <p:nvPr/>
        </p:nvSpPr>
        <p:spPr>
          <a:xfrm rot="0">
            <a:off x="1252633" y="6218115"/>
            <a:ext cx="3512078" cy="603342"/>
          </a:xfrm>
          <a:prstGeom prst="rect">
            <a:avLst/>
          </a:prstGeom>
        </p:spPr>
        <p:txBody>
          <a:bodyPr anchor="t" rtlCol="false" tIns="0" lIns="0" bIns="0" rIns="0">
            <a:spAutoFit/>
          </a:bodyPr>
          <a:lstStyle/>
          <a:p>
            <a:pPr algn="l">
              <a:lnSpc>
                <a:spcPts val="2444"/>
              </a:lnSpc>
            </a:pPr>
            <a:r>
              <a:rPr lang="en-US" sz="1746" b="true">
                <a:solidFill>
                  <a:srgbClr val="17273F"/>
                </a:solidFill>
                <a:latin typeface="Garet Bold"/>
                <a:ea typeface="Garet Bold"/>
                <a:cs typeface="Garet Bold"/>
                <a:sym typeface="Garet Bold"/>
              </a:rPr>
              <a:t>Kamil Skrzeczyna’s Recommendation For:</a:t>
            </a:r>
          </a:p>
        </p:txBody>
      </p:sp>
      <p:sp>
        <p:nvSpPr>
          <p:cNvPr name="TextBox 26" id="26"/>
          <p:cNvSpPr txBox="true"/>
          <p:nvPr/>
        </p:nvSpPr>
        <p:spPr>
          <a:xfrm rot="0">
            <a:off x="5037970" y="6351516"/>
            <a:ext cx="4608878" cy="353409"/>
          </a:xfrm>
          <a:prstGeom prst="rect">
            <a:avLst/>
          </a:prstGeom>
        </p:spPr>
        <p:txBody>
          <a:bodyPr anchor="t" rtlCol="false" tIns="0" lIns="0" bIns="0" rIns="0">
            <a:spAutoFit/>
          </a:bodyPr>
          <a:lstStyle/>
          <a:p>
            <a:pPr algn="ctr">
              <a:lnSpc>
                <a:spcPts val="2864"/>
              </a:lnSpc>
            </a:pPr>
            <a:r>
              <a:rPr lang="en-US" sz="2046" b="true">
                <a:solidFill>
                  <a:srgbClr val="FFFFFF"/>
                </a:solidFill>
                <a:latin typeface="Garet Bold"/>
                <a:ea typeface="Garet Bold"/>
                <a:cs typeface="Garet Bold"/>
                <a:sym typeface="Garet Bold"/>
              </a:rPr>
              <a:t>Life &amp; Critical Illness Protection</a:t>
            </a:r>
          </a:p>
        </p:txBody>
      </p:sp>
      <p:sp>
        <p:nvSpPr>
          <p:cNvPr name="TextBox 27" id="27"/>
          <p:cNvSpPr txBox="true"/>
          <p:nvPr/>
        </p:nvSpPr>
        <p:spPr>
          <a:xfrm rot="0">
            <a:off x="2406358" y="7321236"/>
            <a:ext cx="1855598" cy="357597"/>
          </a:xfrm>
          <a:prstGeom prst="rect">
            <a:avLst/>
          </a:prstGeom>
        </p:spPr>
        <p:txBody>
          <a:bodyPr anchor="t" rtlCol="false" tIns="0" lIns="0" bIns="0" rIns="0">
            <a:spAutoFit/>
          </a:bodyPr>
          <a:lstStyle/>
          <a:p>
            <a:pPr algn="l">
              <a:lnSpc>
                <a:spcPts val="2864"/>
              </a:lnSpc>
            </a:pPr>
            <a:r>
              <a:rPr lang="en-US" sz="2046" b="true">
                <a:solidFill>
                  <a:srgbClr val="17273F"/>
                </a:solidFill>
                <a:latin typeface="Garet Bold"/>
                <a:ea typeface="Garet Bold"/>
                <a:cs typeface="Garet Bold"/>
                <a:sym typeface="Garet Bold"/>
              </a:rPr>
              <a:t>Assured For</a:t>
            </a:r>
          </a:p>
        </p:txBody>
      </p:sp>
      <p:sp>
        <p:nvSpPr>
          <p:cNvPr name="TextBox 28" id="28"/>
          <p:cNvSpPr txBox="true"/>
          <p:nvPr/>
        </p:nvSpPr>
        <p:spPr>
          <a:xfrm rot="0">
            <a:off x="647404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Term</a:t>
            </a:r>
          </a:p>
        </p:txBody>
      </p:sp>
      <p:grpSp>
        <p:nvGrpSpPr>
          <p:cNvPr name="Group 29" id="29"/>
          <p:cNvGrpSpPr/>
          <p:nvPr/>
        </p:nvGrpSpPr>
        <p:grpSpPr>
          <a:xfrm rot="0">
            <a:off x="9989407" y="7765515"/>
            <a:ext cx="3270153" cy="1568362"/>
            <a:chOff x="0" y="0"/>
            <a:chExt cx="861275" cy="413067"/>
          </a:xfrm>
        </p:grpSpPr>
        <p:sp>
          <p:nvSpPr>
            <p:cNvPr name="Freeform 30" id="30"/>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1" id="31"/>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2" id="32"/>
          <p:cNvSpPr txBox="true"/>
          <p:nvPr/>
        </p:nvSpPr>
        <p:spPr>
          <a:xfrm rot="0">
            <a:off x="1069668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Cover Type</a:t>
            </a:r>
          </a:p>
        </p:txBody>
      </p:sp>
      <p:grpSp>
        <p:nvGrpSpPr>
          <p:cNvPr name="Group 33" id="33"/>
          <p:cNvGrpSpPr/>
          <p:nvPr/>
        </p:nvGrpSpPr>
        <p:grpSpPr>
          <a:xfrm rot="0">
            <a:off x="14212060" y="7765515"/>
            <a:ext cx="3270153" cy="1568362"/>
            <a:chOff x="0" y="0"/>
            <a:chExt cx="861275" cy="413067"/>
          </a:xfrm>
        </p:grpSpPr>
        <p:sp>
          <p:nvSpPr>
            <p:cNvPr name="Freeform 34" id="34"/>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5" id="35"/>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6" id="36"/>
          <p:cNvSpPr txBox="true"/>
          <p:nvPr/>
        </p:nvSpPr>
        <p:spPr>
          <a:xfrm rot="0">
            <a:off x="14919338"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Basis</a:t>
            </a:r>
          </a:p>
        </p:txBody>
      </p:sp>
      <p:sp>
        <p:nvSpPr>
          <p:cNvPr name="TextBox 37" id="37"/>
          <p:cNvSpPr txBox="true"/>
          <p:nvPr/>
        </p:nvSpPr>
        <p:spPr>
          <a:xfrm rot="0">
            <a:off x="1015917" y="8240282"/>
            <a:ext cx="4567238"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150,000</a:t>
            </a:r>
          </a:p>
        </p:txBody>
      </p:sp>
      <p:sp>
        <p:nvSpPr>
          <p:cNvPr name="TextBox 38" id="38"/>
          <p:cNvSpPr txBox="true"/>
          <p:nvPr/>
        </p:nvSpPr>
        <p:spPr>
          <a:xfrm rot="0">
            <a:off x="5900851" y="8240282"/>
            <a:ext cx="3096369"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25</a:t>
            </a:r>
          </a:p>
        </p:txBody>
      </p:sp>
      <p:sp>
        <p:nvSpPr>
          <p:cNvPr name="TextBox 39" id="39"/>
          <p:cNvSpPr txBox="true"/>
          <p:nvPr/>
        </p:nvSpPr>
        <p:spPr>
          <a:xfrm rot="0">
            <a:off x="9407919" y="8288433"/>
            <a:ext cx="4433143"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Upgraded/2x</a:t>
            </a:r>
          </a:p>
        </p:txBody>
      </p:sp>
      <p:sp>
        <p:nvSpPr>
          <p:cNvPr name="TextBox 40" id="40"/>
          <p:cNvSpPr txBox="true"/>
          <p:nvPr/>
        </p:nvSpPr>
        <p:spPr>
          <a:xfrm rot="0">
            <a:off x="14321700" y="8288433"/>
            <a:ext cx="3160514"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Decreasing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279647"/>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Your Cover</a:t>
            </a:r>
          </a:p>
        </p:txBody>
      </p:sp>
      <p:sp>
        <p:nvSpPr>
          <p:cNvPr name="TextBox 28" id="28"/>
          <p:cNvSpPr txBox="true"/>
          <p:nvPr/>
        </p:nvSpPr>
        <p:spPr>
          <a:xfrm rot="0">
            <a:off x="947458" y="5779721"/>
            <a:ext cx="4839735" cy="372691"/>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29" id="29"/>
          <p:cNvSpPr txBox="true"/>
          <p:nvPr/>
        </p:nvSpPr>
        <p:spPr>
          <a:xfrm rot="0">
            <a:off x="1064091" y="6228612"/>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{{life_current_provisions}}</a:t>
            </a:r>
          </a:p>
        </p:txBody>
      </p:sp>
      <p:sp>
        <p:nvSpPr>
          <p:cNvPr name="Freeform 30" id="30"/>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31" id="31"/>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2" id="32"/>
          <p:cNvSpPr txBox="true"/>
          <p:nvPr/>
        </p:nvSpPr>
        <p:spPr>
          <a:xfrm rot="0">
            <a:off x="1079649" y="1057275"/>
            <a:ext cx="6824557" cy="2856194"/>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Life &amp; Critical Illness</a:t>
            </a:r>
          </a:p>
        </p:txBody>
      </p:sp>
      <p:sp>
        <p:nvSpPr>
          <p:cNvPr name="TextBox 33" id="33"/>
          <p:cNvSpPr txBox="true"/>
          <p:nvPr/>
        </p:nvSpPr>
        <p:spPr>
          <a:xfrm rot="0">
            <a:off x="1064091" y="7458276"/>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34" id="34"/>
          <p:cNvSpPr txBox="true"/>
          <p:nvPr/>
        </p:nvSpPr>
        <p:spPr>
          <a:xfrm rot="0">
            <a:off x="1028700" y="7909205"/>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b="true" sz="1799">
                <a:solidFill>
                  <a:srgbClr val="FFFFFF"/>
                </a:solidFill>
                <a:latin typeface="Garet Bold"/>
                <a:ea typeface="Garet Bold"/>
                <a:cs typeface="Garet Bold"/>
                <a:sym typeface="Garet Bold"/>
              </a:rPr>
              <a:t>{{life_current_risk}}</a:t>
            </a:r>
          </a:p>
        </p:txBody>
      </p:sp>
      <p:sp>
        <p:nvSpPr>
          <p:cNvPr name="Freeform 35" id="35"/>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6" id="36"/>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7" id="37"/>
          <p:cNvSpPr txBox="true"/>
          <p:nvPr/>
        </p:nvSpPr>
        <p:spPr>
          <a:xfrm rot="0">
            <a:off x="10031129" y="3990169"/>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8" id="38"/>
          <p:cNvSpPr txBox="true"/>
          <p:nvPr/>
        </p:nvSpPr>
        <p:spPr>
          <a:xfrm rot="0">
            <a:off x="10031129" y="442838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39" id="39"/>
          <p:cNvSpPr txBox="true"/>
          <p:nvPr/>
        </p:nvSpPr>
        <p:spPr>
          <a:xfrm rot="0">
            <a:off x="10031129" y="486217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40" id="40"/>
          <p:cNvSpPr txBox="true"/>
          <p:nvPr/>
        </p:nvSpPr>
        <p:spPr>
          <a:xfrm rot="0">
            <a:off x="10031129" y="52959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41" id="41"/>
          <p:cNvSpPr txBox="true"/>
          <p:nvPr/>
        </p:nvSpPr>
        <p:spPr>
          <a:xfrm rot="0">
            <a:off x="10006443" y="5685883"/>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42" id="42"/>
          <p:cNvSpPr txBox="true"/>
          <p:nvPr/>
        </p:nvSpPr>
        <p:spPr>
          <a:xfrm rot="0">
            <a:off x="13402599" y="4040380"/>
            <a:ext cx="2783638" cy="306705"/>
          </a:xfrm>
          <a:prstGeom prst="rect">
            <a:avLst/>
          </a:prstGeom>
        </p:spPr>
        <p:txBody>
          <a:bodyPr anchor="t" rtlCol="false" tIns="0" lIns="0" bIns="0" rIns="0">
            <a:spAutoFit/>
          </a:bodyPr>
          <a:lstStyle/>
          <a:p>
            <a:pPr algn="just">
              <a:lnSpc>
                <a:spcPts val="2519"/>
              </a:lnSpc>
            </a:pPr>
            <a:r>
              <a:rPr lang="en-US" b="true" sz="1799">
                <a:solidFill>
                  <a:srgbClr val="000000"/>
                </a:solidFill>
                <a:latin typeface="Garet Bold"/>
                <a:ea typeface="Garet Bold"/>
                <a:cs typeface="Garet Bold"/>
                <a:sym typeface="Garet Bold"/>
              </a:rPr>
              <a:t>Vitality</a:t>
            </a:r>
          </a:p>
        </p:txBody>
      </p:sp>
      <p:sp>
        <p:nvSpPr>
          <p:cNvPr name="TextBox 43" id="43"/>
          <p:cNvSpPr txBox="true"/>
          <p:nvPr/>
        </p:nvSpPr>
        <p:spPr>
          <a:xfrm rot="0">
            <a:off x="13402599" y="4478593"/>
            <a:ext cx="3324704"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150,000</a:t>
            </a:r>
          </a:p>
        </p:txBody>
      </p:sp>
      <p:sp>
        <p:nvSpPr>
          <p:cNvPr name="TextBox 44" id="44"/>
          <p:cNvSpPr txBox="true"/>
          <p:nvPr/>
        </p:nvSpPr>
        <p:spPr>
          <a:xfrm rot="0">
            <a:off x="13402599" y="4916743"/>
            <a:ext cx="2783638" cy="306705"/>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25</a:t>
            </a:r>
          </a:p>
        </p:txBody>
      </p:sp>
      <p:sp>
        <p:nvSpPr>
          <p:cNvPr name="TextBox 45" id="45"/>
          <p:cNvSpPr txBox="true"/>
          <p:nvPr/>
        </p:nvSpPr>
        <p:spPr>
          <a:xfrm rot="0">
            <a:off x="13402599" y="5346187"/>
            <a:ext cx="2783638" cy="306705"/>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Upgraded/2x</a:t>
            </a:r>
          </a:p>
        </p:txBody>
      </p:sp>
      <p:sp>
        <p:nvSpPr>
          <p:cNvPr name="TextBox 46" id="46"/>
          <p:cNvSpPr txBox="true"/>
          <p:nvPr/>
        </p:nvSpPr>
        <p:spPr>
          <a:xfrm rot="0">
            <a:off x="13402599" y="5766059"/>
            <a:ext cx="3439014" cy="306705"/>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7" id="47"/>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8" id="48"/>
          <p:cNvGrpSpPr/>
          <p:nvPr/>
        </p:nvGrpSpPr>
        <p:grpSpPr>
          <a:xfrm rot="0">
            <a:off x="10006443" y="7689938"/>
            <a:ext cx="3270153" cy="1568362"/>
            <a:chOff x="0" y="0"/>
            <a:chExt cx="861275" cy="413067"/>
          </a:xfrm>
        </p:grpSpPr>
        <p:sp>
          <p:nvSpPr>
            <p:cNvPr name="Freeform 49" id="49"/>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50" id="50"/>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51" id="51"/>
          <p:cNvSpPr txBox="true"/>
          <p:nvPr/>
        </p:nvSpPr>
        <p:spPr>
          <a:xfrm rot="0">
            <a:off x="9014789" y="8170806"/>
            <a:ext cx="5226032" cy="537899"/>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FFFFFF"/>
                </a:solidFill>
                <a:latin typeface="Garet Bold"/>
                <a:ea typeface="Garet Bold"/>
                <a:cs typeface="Garet Bold"/>
                <a:sym typeface="Garet Bold"/>
              </a:rPr>
              <a:t>£</a:t>
            </a:r>
            <a:r>
              <a:rPr lang="en-US" b="true" sz="3200" strike="noStrike" u="none">
                <a:solidFill>
                  <a:srgbClr val="FFFFFF"/>
                </a:solidFill>
                <a:latin typeface="Garet Bold"/>
                <a:ea typeface="Garet Bold"/>
                <a:cs typeface="Garet Bold"/>
                <a:sym typeface="Garet Bold"/>
              </a:rPr>
              <a:t>60.73</a:t>
            </a:r>
          </a:p>
        </p:txBody>
      </p:sp>
      <p:sp>
        <p:nvSpPr>
          <p:cNvPr name="TextBox 52" id="52"/>
          <p:cNvSpPr txBox="true"/>
          <p:nvPr/>
        </p:nvSpPr>
        <p:spPr>
          <a:xfrm rot="0">
            <a:off x="1064091" y="4718299"/>
            <a:ext cx="7385606" cy="935274"/>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Age: </a:t>
            </a:r>
            <a:r>
              <a:rPr lang="en-US" b="true" sz="1799">
                <a:solidFill>
                  <a:srgbClr val="FFFFFF"/>
                </a:solidFill>
                <a:latin typeface="Garet Bold"/>
                <a:ea typeface="Garet Bold"/>
                <a:cs typeface="Garet Bold"/>
                <a:sym typeface="Garet Bold"/>
              </a:rPr>
              <a:t>38</a:t>
            </a:r>
          </a:p>
          <a:p>
            <a:pPr algn="just" marL="388618" indent="-194309" lvl="1">
              <a:lnSpc>
                <a:spcPts val="2519"/>
              </a:lnSpc>
              <a:buFont typeface="Arial"/>
              <a:buChar char="•"/>
            </a:pPr>
            <a:r>
              <a:rPr lang="en-US" sz="1799">
                <a:solidFill>
                  <a:srgbClr val="FFFFFF"/>
                </a:solidFill>
                <a:latin typeface="Garet"/>
                <a:ea typeface="Garet"/>
                <a:cs typeface="Garet"/>
                <a:sym typeface="Garet"/>
              </a:rPr>
              <a:t>Job Status: </a:t>
            </a:r>
            <a:r>
              <a:rPr lang="en-US" b="true" sz="1799">
                <a:solidFill>
                  <a:srgbClr val="FFFFFF"/>
                </a:solidFill>
                <a:latin typeface="Garet Bold"/>
                <a:ea typeface="Garet Bold"/>
                <a:cs typeface="Garet Bold"/>
                <a:sym typeface="Garet Bold"/>
              </a:rPr>
              <a:t>Auditor</a:t>
            </a:r>
          </a:p>
          <a:p>
            <a:pPr algn="just" marL="388618" indent="-194309" lvl="1">
              <a:lnSpc>
                <a:spcPts val="2519"/>
              </a:lnSpc>
              <a:buFont typeface="Arial"/>
              <a:buChar char="•"/>
            </a:pPr>
            <a:r>
              <a:rPr lang="en-US" sz="1799">
                <a:solidFill>
                  <a:srgbClr val="FFFFFF"/>
                </a:solidFill>
                <a:latin typeface="Garet"/>
                <a:ea typeface="Garet"/>
                <a:cs typeface="Garet"/>
                <a:sym typeface="Garet"/>
              </a:rPr>
              <a:t>Salary: </a:t>
            </a:r>
            <a:r>
              <a:rPr lang="en-US" b="true" sz="1799">
                <a:solidFill>
                  <a:srgbClr val="FFFFFF"/>
                </a:solidFill>
                <a:latin typeface="Garet Bold"/>
                <a:ea typeface="Garet Bold"/>
                <a:cs typeface="Garet Bold"/>
                <a:sym typeface="Garet Bold"/>
              </a:rPr>
              <a:t>27,248</a:t>
            </a:r>
          </a:p>
        </p:txBody>
      </p:sp>
      <p:sp>
        <p:nvSpPr>
          <p:cNvPr name="TextBox 53" id="53"/>
          <p:cNvSpPr txBox="true"/>
          <p:nvPr/>
        </p:nvSpPr>
        <p:spPr>
          <a:xfrm rot="0">
            <a:off x="947458" y="4258302"/>
            <a:ext cx="4839735" cy="372691"/>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About You</a:t>
            </a:r>
          </a:p>
        </p:txBody>
      </p:sp>
      <p:sp>
        <p:nvSpPr>
          <p:cNvPr name="TextBox 54" id="54"/>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ASLeb558ba7-7a2c-4e54-94c2-4430378aaa73Dateissued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3627719"/>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279647"/>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Your Cover</a:t>
            </a:r>
          </a:p>
        </p:txBody>
      </p:sp>
      <p:sp>
        <p:nvSpPr>
          <p:cNvPr name="TextBox 28" id="28"/>
          <p:cNvSpPr txBox="true"/>
          <p:nvPr/>
        </p:nvSpPr>
        <p:spPr>
          <a:xfrm rot="0">
            <a:off x="1064091" y="4642513"/>
            <a:ext cx="4839735" cy="372691"/>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29" id="29"/>
          <p:cNvSpPr txBox="true"/>
          <p:nvPr/>
        </p:nvSpPr>
        <p:spPr>
          <a:xfrm rot="0">
            <a:off x="1079649" y="5305501"/>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{{critical_current_provisions}}</a:t>
            </a:r>
          </a:p>
        </p:txBody>
      </p:sp>
      <p:sp>
        <p:nvSpPr>
          <p:cNvPr name="Freeform 30" id="30"/>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31" id="31"/>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2" id="32"/>
          <p:cNvSpPr txBox="true"/>
          <p:nvPr/>
        </p:nvSpPr>
        <p:spPr>
          <a:xfrm rot="0">
            <a:off x="1079649" y="1057275"/>
            <a:ext cx="6824557" cy="2856194"/>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Critical Illness</a:t>
            </a:r>
          </a:p>
        </p:txBody>
      </p:sp>
      <p:sp>
        <p:nvSpPr>
          <p:cNvPr name="TextBox 33" id="33"/>
          <p:cNvSpPr txBox="true"/>
          <p:nvPr/>
        </p:nvSpPr>
        <p:spPr>
          <a:xfrm rot="0">
            <a:off x="1064091" y="7458276"/>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34" id="34"/>
          <p:cNvSpPr txBox="true"/>
          <p:nvPr/>
        </p:nvSpPr>
        <p:spPr>
          <a:xfrm rot="0">
            <a:off x="1028700" y="7909205"/>
            <a:ext cx="7385606" cy="306678"/>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{{critical_current_risk}}</a:t>
            </a:r>
          </a:p>
        </p:txBody>
      </p:sp>
      <p:sp>
        <p:nvSpPr>
          <p:cNvPr name="Freeform 35" id="35"/>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6" id="36"/>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7" id="37"/>
          <p:cNvSpPr txBox="true"/>
          <p:nvPr/>
        </p:nvSpPr>
        <p:spPr>
          <a:xfrm rot="0">
            <a:off x="10031129" y="3990169"/>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8" id="38"/>
          <p:cNvSpPr txBox="true"/>
          <p:nvPr/>
        </p:nvSpPr>
        <p:spPr>
          <a:xfrm rot="0">
            <a:off x="10031129" y="442838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39" id="39"/>
          <p:cNvSpPr txBox="true"/>
          <p:nvPr/>
        </p:nvSpPr>
        <p:spPr>
          <a:xfrm rot="0">
            <a:off x="10031129" y="486217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40" id="40"/>
          <p:cNvSpPr txBox="true"/>
          <p:nvPr/>
        </p:nvSpPr>
        <p:spPr>
          <a:xfrm rot="0">
            <a:off x="10031129" y="52959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41" id="41"/>
          <p:cNvSpPr txBox="true"/>
          <p:nvPr/>
        </p:nvSpPr>
        <p:spPr>
          <a:xfrm rot="0">
            <a:off x="10006443" y="5685883"/>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42" id="42"/>
          <p:cNvSpPr txBox="true"/>
          <p:nvPr/>
        </p:nvSpPr>
        <p:spPr>
          <a:xfrm rot="0">
            <a:off x="13402599" y="4040380"/>
            <a:ext cx="2783638" cy="306678"/>
          </a:xfrm>
          <a:prstGeom prst="rect">
            <a:avLst/>
          </a:prstGeom>
        </p:spPr>
        <p:txBody>
          <a:bodyPr anchor="t" rtlCol="false" tIns="0" lIns="0" bIns="0" rIns="0">
            <a:spAutoFit/>
          </a:bodyPr>
          <a:lstStyle/>
          <a:p>
            <a:pPr algn="just">
              <a:lnSpc>
                <a:spcPts val="2519"/>
              </a:lnSpc>
            </a:pPr>
            <a:r>
              <a:rPr lang="en-US" b="true" sz="1799">
                <a:solidFill>
                  <a:srgbClr val="000000"/>
                </a:solidFill>
                <a:latin typeface="Garet Bold"/>
                <a:ea typeface="Garet Bold"/>
                <a:cs typeface="Garet Bold"/>
                <a:sym typeface="Garet Bold"/>
              </a:rPr>
              <a:t>Vitality</a:t>
            </a:r>
          </a:p>
        </p:txBody>
      </p:sp>
      <p:sp>
        <p:nvSpPr>
          <p:cNvPr name="TextBox 43" id="43"/>
          <p:cNvSpPr txBox="true"/>
          <p:nvPr/>
        </p:nvSpPr>
        <p:spPr>
          <a:xfrm rot="0">
            <a:off x="13402599" y="4478593"/>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150,000</a:t>
            </a:r>
          </a:p>
        </p:txBody>
      </p:sp>
      <p:sp>
        <p:nvSpPr>
          <p:cNvPr name="TextBox 44" id="44"/>
          <p:cNvSpPr txBox="true"/>
          <p:nvPr/>
        </p:nvSpPr>
        <p:spPr>
          <a:xfrm rot="0">
            <a:off x="13402599" y="491674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25</a:t>
            </a:r>
          </a:p>
        </p:txBody>
      </p:sp>
      <p:sp>
        <p:nvSpPr>
          <p:cNvPr name="TextBox 45" id="45"/>
          <p:cNvSpPr txBox="true"/>
          <p:nvPr/>
        </p:nvSpPr>
        <p:spPr>
          <a:xfrm rot="0">
            <a:off x="13402599" y="5346187"/>
            <a:ext cx="3063557"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Upgraded/2x</a:t>
            </a:r>
          </a:p>
        </p:txBody>
      </p:sp>
      <p:sp>
        <p:nvSpPr>
          <p:cNvPr name="TextBox 46" id="46"/>
          <p:cNvSpPr txBox="true"/>
          <p:nvPr/>
        </p:nvSpPr>
        <p:spPr>
          <a:xfrm rot="0">
            <a:off x="13402599" y="5766059"/>
            <a:ext cx="343901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Decreasing</a:t>
            </a:r>
          </a:p>
        </p:txBody>
      </p:sp>
      <p:sp>
        <p:nvSpPr>
          <p:cNvPr name="TextBox 47" id="47"/>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8" id="48"/>
          <p:cNvGrpSpPr/>
          <p:nvPr/>
        </p:nvGrpSpPr>
        <p:grpSpPr>
          <a:xfrm rot="0">
            <a:off x="10006443" y="7689938"/>
            <a:ext cx="3270153" cy="1568362"/>
            <a:chOff x="0" y="0"/>
            <a:chExt cx="861275" cy="413067"/>
          </a:xfrm>
        </p:grpSpPr>
        <p:sp>
          <p:nvSpPr>
            <p:cNvPr name="Freeform 49" id="49"/>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50" id="50"/>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51" id="51"/>
          <p:cNvSpPr txBox="true"/>
          <p:nvPr/>
        </p:nvSpPr>
        <p:spPr>
          <a:xfrm rot="0">
            <a:off x="8592794" y="8170806"/>
            <a:ext cx="6070023" cy="537899"/>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FFFFFF"/>
                </a:solidFill>
                <a:latin typeface="Garet Bold"/>
                <a:ea typeface="Garet Bold"/>
                <a:cs typeface="Garet Bold"/>
                <a:sym typeface="Garet Bold"/>
              </a:rPr>
              <a:t>£</a:t>
            </a:r>
            <a:r>
              <a:rPr lang="en-US" b="true" sz="3200" strike="noStrike" u="none">
                <a:solidFill>
                  <a:srgbClr val="FFFFFF"/>
                </a:solidFill>
                <a:latin typeface="Garet Bold"/>
                <a:ea typeface="Garet Bold"/>
                <a:cs typeface="Garet Bold"/>
                <a:sym typeface="Garet Bold"/>
              </a:rPr>
              <a:t>60.73</a:t>
            </a:r>
          </a:p>
        </p:txBody>
      </p:sp>
      <p:sp>
        <p:nvSpPr>
          <p:cNvPr name="TextBox 52" id="52"/>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ASLeb558ba7-7a2c-4e54-94c2-4430378aaa73Dateissued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947140"/>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Your Cover</a:t>
            </a:r>
          </a:p>
        </p:txBody>
      </p:sp>
      <p:sp>
        <p:nvSpPr>
          <p:cNvPr name="TextBox 28" id="28"/>
          <p:cNvSpPr txBox="true"/>
          <p:nvPr/>
        </p:nvSpPr>
        <p:spPr>
          <a:xfrm rot="0">
            <a:off x="1064091" y="4642513"/>
            <a:ext cx="4839735" cy="372745"/>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29" id="29"/>
          <p:cNvSpPr txBox="true"/>
          <p:nvPr/>
        </p:nvSpPr>
        <p:spPr>
          <a:xfrm rot="0">
            <a:off x="1079649" y="5088007"/>
            <a:ext cx="7385606" cy="620976"/>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{{CURRENT_PROVISIONS}}</a:t>
            </a:r>
          </a:p>
          <a:p>
            <a:pPr algn="just">
              <a:lnSpc>
                <a:spcPts val="2519"/>
              </a:lnSpc>
            </a:pPr>
          </a:p>
        </p:txBody>
      </p:sp>
      <p:sp>
        <p:nvSpPr>
          <p:cNvPr name="Freeform 30" id="30"/>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31" id="31"/>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2" id="32"/>
          <p:cNvSpPr txBox="true"/>
          <p:nvPr/>
        </p:nvSpPr>
        <p:spPr>
          <a:xfrm rot="0">
            <a:off x="1064091" y="6644995"/>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33" id="33"/>
          <p:cNvSpPr txBox="true"/>
          <p:nvPr/>
        </p:nvSpPr>
        <p:spPr>
          <a:xfrm rot="0">
            <a:off x="1028700" y="7095924"/>
            <a:ext cx="7385606" cy="620976"/>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{{CURRENT_PROVISIONS}}</a:t>
            </a:r>
          </a:p>
          <a:p>
            <a:pPr algn="just">
              <a:lnSpc>
                <a:spcPts val="2519"/>
              </a:lnSpc>
            </a:pPr>
          </a:p>
        </p:txBody>
      </p:sp>
      <p:sp>
        <p:nvSpPr>
          <p:cNvPr name="Freeform 34" id="34"/>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5" id="35"/>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6" id="36"/>
          <p:cNvSpPr txBox="true"/>
          <p:nvPr/>
        </p:nvSpPr>
        <p:spPr>
          <a:xfrm rot="0">
            <a:off x="10031129" y="4657662"/>
            <a:ext cx="213765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7" id="37"/>
          <p:cNvSpPr txBox="true"/>
          <p:nvPr/>
        </p:nvSpPr>
        <p:spPr>
          <a:xfrm rot="0">
            <a:off x="10031129" y="5095875"/>
            <a:ext cx="283987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Monthly Benefit:</a:t>
            </a:r>
          </a:p>
        </p:txBody>
      </p:sp>
      <p:sp>
        <p:nvSpPr>
          <p:cNvPr name="TextBox 38" id="38"/>
          <p:cNvSpPr txBox="true"/>
          <p:nvPr/>
        </p:nvSpPr>
        <p:spPr>
          <a:xfrm rot="0">
            <a:off x="10031129" y="5529672"/>
            <a:ext cx="283987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Deferred Period:</a:t>
            </a:r>
          </a:p>
        </p:txBody>
      </p:sp>
      <p:sp>
        <p:nvSpPr>
          <p:cNvPr name="TextBox 39" id="39"/>
          <p:cNvSpPr txBox="true"/>
          <p:nvPr/>
        </p:nvSpPr>
        <p:spPr>
          <a:xfrm rot="0">
            <a:off x="10031129" y="5963469"/>
            <a:ext cx="283987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Indexation:</a:t>
            </a:r>
          </a:p>
        </p:txBody>
      </p:sp>
      <p:sp>
        <p:nvSpPr>
          <p:cNvPr name="TextBox 40" id="40"/>
          <p:cNvSpPr txBox="true"/>
          <p:nvPr/>
        </p:nvSpPr>
        <p:spPr>
          <a:xfrm rot="0">
            <a:off x="13402599" y="470787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Vitality</a:t>
            </a:r>
          </a:p>
        </p:txBody>
      </p:sp>
      <p:sp>
        <p:nvSpPr>
          <p:cNvPr name="TextBox 41" id="41"/>
          <p:cNvSpPr txBox="true"/>
          <p:nvPr/>
        </p:nvSpPr>
        <p:spPr>
          <a:xfrm rot="0">
            <a:off x="13402599" y="5146086"/>
            <a:ext cx="3856701"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1,362.39</a:t>
            </a:r>
          </a:p>
        </p:txBody>
      </p:sp>
      <p:sp>
        <p:nvSpPr>
          <p:cNvPr name="TextBox 42" id="42"/>
          <p:cNvSpPr txBox="true"/>
          <p:nvPr/>
        </p:nvSpPr>
        <p:spPr>
          <a:xfrm rot="0">
            <a:off x="13402599" y="5584236"/>
            <a:ext cx="3662940"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6 months</a:t>
            </a:r>
          </a:p>
        </p:txBody>
      </p:sp>
      <p:sp>
        <p:nvSpPr>
          <p:cNvPr name="TextBox 43" id="43"/>
          <p:cNvSpPr txBox="true"/>
          <p:nvPr/>
        </p:nvSpPr>
        <p:spPr>
          <a:xfrm rot="0">
            <a:off x="13402599" y="6013680"/>
            <a:ext cx="305189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RPI</a:t>
            </a:r>
          </a:p>
        </p:txBody>
      </p:sp>
      <p:sp>
        <p:nvSpPr>
          <p:cNvPr name="TextBox 44" id="44"/>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5" id="45"/>
          <p:cNvGrpSpPr/>
          <p:nvPr/>
        </p:nvGrpSpPr>
        <p:grpSpPr>
          <a:xfrm rot="0">
            <a:off x="10006443" y="7689938"/>
            <a:ext cx="3270153" cy="1568362"/>
            <a:chOff x="0" y="0"/>
            <a:chExt cx="861275" cy="413067"/>
          </a:xfrm>
        </p:grpSpPr>
        <p:sp>
          <p:nvSpPr>
            <p:cNvPr name="Freeform 46" id="46"/>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47" id="47"/>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48" id="48"/>
          <p:cNvSpPr txBox="true"/>
          <p:nvPr/>
        </p:nvSpPr>
        <p:spPr>
          <a:xfrm rot="0">
            <a:off x="9053128" y="8200862"/>
            <a:ext cx="5176783" cy="537899"/>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£20.80</a:t>
            </a:r>
          </a:p>
        </p:txBody>
      </p:sp>
      <p:sp>
        <p:nvSpPr>
          <p:cNvPr name="TextBox 49" id="49"/>
          <p:cNvSpPr txBox="true"/>
          <p:nvPr/>
        </p:nvSpPr>
        <p:spPr>
          <a:xfrm rot="0">
            <a:off x="1064091" y="1051500"/>
            <a:ext cx="6824557" cy="1908350"/>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Income Protection</a:t>
            </a:r>
          </a:p>
        </p:txBody>
      </p:sp>
      <p:sp>
        <p:nvSpPr>
          <p:cNvPr name="TextBox 50" id="50"/>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ASLeb558ba7-7a2c-4e54-94c2-4430378aaa73Dateissued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9" id="9"/>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0" id="10"/>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2419565"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2685361"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951157"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3216953"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3482750"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4" id="24"/>
          <p:cNvGrpSpPr/>
          <p:nvPr/>
        </p:nvGrpSpPr>
        <p:grpSpPr>
          <a:xfrm rot="0">
            <a:off x="15197210" y="7624249"/>
            <a:ext cx="4483534" cy="448353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6" id="26"/>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7" id="27"/>
          <p:cNvSpPr txBox="true"/>
          <p:nvPr/>
        </p:nvSpPr>
        <p:spPr>
          <a:xfrm rot="0">
            <a:off x="10031129" y="3947140"/>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Your Cover</a:t>
            </a:r>
          </a:p>
        </p:txBody>
      </p:sp>
      <p:sp>
        <p:nvSpPr>
          <p:cNvPr name="TextBox 28" id="28"/>
          <p:cNvSpPr txBox="true"/>
          <p:nvPr/>
        </p:nvSpPr>
        <p:spPr>
          <a:xfrm rot="0">
            <a:off x="1064091" y="4642513"/>
            <a:ext cx="4839735" cy="372745"/>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29" id="29"/>
          <p:cNvSpPr txBox="true"/>
          <p:nvPr/>
        </p:nvSpPr>
        <p:spPr>
          <a:xfrm rot="0">
            <a:off x="1079649" y="5088007"/>
            <a:ext cx="7385606" cy="620976"/>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{{CURRENT_PROVISIONS}}</a:t>
            </a:r>
          </a:p>
          <a:p>
            <a:pPr algn="just">
              <a:lnSpc>
                <a:spcPts val="2519"/>
              </a:lnSpc>
            </a:pPr>
          </a:p>
        </p:txBody>
      </p:sp>
      <p:sp>
        <p:nvSpPr>
          <p:cNvPr name="Freeform 30" id="30"/>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31" id="31"/>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2" id="32"/>
          <p:cNvSpPr txBox="true"/>
          <p:nvPr/>
        </p:nvSpPr>
        <p:spPr>
          <a:xfrm rot="0">
            <a:off x="1064091" y="6644995"/>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33" id="33"/>
          <p:cNvSpPr txBox="true"/>
          <p:nvPr/>
        </p:nvSpPr>
        <p:spPr>
          <a:xfrm rot="0">
            <a:off x="1028700" y="7095924"/>
            <a:ext cx="7385606" cy="620976"/>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{{CURRENT_PROVISIONS}}</a:t>
            </a:r>
          </a:p>
          <a:p>
            <a:pPr algn="just">
              <a:lnSpc>
                <a:spcPts val="2519"/>
              </a:lnSpc>
            </a:pPr>
          </a:p>
        </p:txBody>
      </p:sp>
      <p:sp>
        <p:nvSpPr>
          <p:cNvPr name="Freeform 34" id="34"/>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5" id="35"/>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36" id="36"/>
          <p:cNvSpPr txBox="true"/>
          <p:nvPr/>
        </p:nvSpPr>
        <p:spPr>
          <a:xfrm rot="0">
            <a:off x="10031129" y="4657662"/>
            <a:ext cx="213765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37" id="37"/>
          <p:cNvSpPr txBox="true"/>
          <p:nvPr/>
        </p:nvSpPr>
        <p:spPr>
          <a:xfrm rot="0">
            <a:off x="10031129" y="5095875"/>
            <a:ext cx="283987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Monthly Benefit:</a:t>
            </a:r>
          </a:p>
        </p:txBody>
      </p:sp>
      <p:sp>
        <p:nvSpPr>
          <p:cNvPr name="TextBox 38" id="38"/>
          <p:cNvSpPr txBox="true"/>
          <p:nvPr/>
        </p:nvSpPr>
        <p:spPr>
          <a:xfrm rot="0">
            <a:off x="10031129" y="5529672"/>
            <a:ext cx="283987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Deferred Period:</a:t>
            </a:r>
          </a:p>
        </p:txBody>
      </p:sp>
      <p:sp>
        <p:nvSpPr>
          <p:cNvPr name="TextBox 39" id="39"/>
          <p:cNvSpPr txBox="true"/>
          <p:nvPr/>
        </p:nvSpPr>
        <p:spPr>
          <a:xfrm rot="0">
            <a:off x="10031129" y="5963469"/>
            <a:ext cx="2839878" cy="357570"/>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Indexation:</a:t>
            </a:r>
          </a:p>
        </p:txBody>
      </p:sp>
      <p:sp>
        <p:nvSpPr>
          <p:cNvPr name="TextBox 40" id="40"/>
          <p:cNvSpPr txBox="true"/>
          <p:nvPr/>
        </p:nvSpPr>
        <p:spPr>
          <a:xfrm rot="0">
            <a:off x="13402599" y="4707873"/>
            <a:ext cx="2783638"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Aviva</a:t>
            </a:r>
          </a:p>
        </p:txBody>
      </p:sp>
      <p:sp>
        <p:nvSpPr>
          <p:cNvPr name="TextBox 41" id="41"/>
          <p:cNvSpPr txBox="true"/>
          <p:nvPr/>
        </p:nvSpPr>
        <p:spPr>
          <a:xfrm rot="0">
            <a:off x="13402599" y="5146086"/>
            <a:ext cx="3942859" cy="306678"/>
          </a:xfrm>
          <a:prstGeom prst="rect">
            <a:avLst/>
          </a:prstGeom>
        </p:spPr>
        <p:txBody>
          <a:bodyPr anchor="t" rtlCol="false" tIns="0" lIns="0" bIns="0" rIns="0">
            <a:spAutoFit/>
          </a:bodyPr>
          <a:lstStyle/>
          <a:p>
            <a:pPr algn="just" marL="0" indent="0" lvl="0">
              <a:lnSpc>
                <a:spcPts val="2519"/>
              </a:lnSpc>
              <a:spcBef>
                <a:spcPct val="0"/>
              </a:spcBef>
            </a:pPr>
            <a:r>
              <a:rPr lang="en-US" b="true" sz="1799">
                <a:solidFill>
                  <a:srgbClr val="000000"/>
                </a:solidFill>
                <a:latin typeface="Garet Bold"/>
                <a:ea typeface="Garet Bold"/>
                <a:cs typeface="Garet Bold"/>
                <a:sym typeface="Garet Bold"/>
              </a:rPr>
              <a:t>£</a:t>
            </a:r>
            <a:r>
              <a:rPr lang="en-US" b="true" sz="1799" strike="noStrike" u="none">
                <a:solidFill>
                  <a:srgbClr val="000000"/>
                </a:solidFill>
                <a:latin typeface="Garet Bold"/>
                <a:ea typeface="Garet Bold"/>
                <a:cs typeface="Garet Bold"/>
                <a:sym typeface="Garet Bold"/>
              </a:rPr>
              <a:t>1,475.00</a:t>
            </a:r>
          </a:p>
        </p:txBody>
      </p:sp>
      <p:sp>
        <p:nvSpPr>
          <p:cNvPr name="TextBox 42" id="42"/>
          <p:cNvSpPr txBox="true"/>
          <p:nvPr/>
        </p:nvSpPr>
        <p:spPr>
          <a:xfrm rot="0">
            <a:off x="13402599" y="5584236"/>
            <a:ext cx="3767909"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26 weeks</a:t>
            </a:r>
          </a:p>
        </p:txBody>
      </p:sp>
      <p:sp>
        <p:nvSpPr>
          <p:cNvPr name="TextBox 43" id="43"/>
          <p:cNvSpPr txBox="true"/>
          <p:nvPr/>
        </p:nvSpPr>
        <p:spPr>
          <a:xfrm rot="0">
            <a:off x="13402599" y="6013680"/>
            <a:ext cx="3051894" cy="306678"/>
          </a:xfrm>
          <a:prstGeom prst="rect">
            <a:avLst/>
          </a:prstGeom>
        </p:spPr>
        <p:txBody>
          <a:bodyPr anchor="t" rtlCol="false" tIns="0" lIns="0" bIns="0" rIns="0">
            <a:spAutoFit/>
          </a:bodyPr>
          <a:lstStyle/>
          <a:p>
            <a:pPr algn="just" marL="0" indent="0" lvl="0">
              <a:lnSpc>
                <a:spcPts val="2519"/>
              </a:lnSpc>
              <a:spcBef>
                <a:spcPct val="0"/>
              </a:spcBef>
            </a:pPr>
            <a:r>
              <a:rPr lang="en-US" b="true" sz="1799" strike="noStrike" u="none">
                <a:solidFill>
                  <a:srgbClr val="000000"/>
                </a:solidFill>
                <a:latin typeface="Garet Bold"/>
                <a:ea typeface="Garet Bold"/>
                <a:cs typeface="Garet Bold"/>
                <a:sym typeface="Garet Bold"/>
              </a:rPr>
              <a:t>RPI</a:t>
            </a:r>
          </a:p>
        </p:txBody>
      </p:sp>
      <p:sp>
        <p:nvSpPr>
          <p:cNvPr name="TextBox 44" id="44"/>
          <p:cNvSpPr txBox="true"/>
          <p:nvPr/>
        </p:nvSpPr>
        <p:spPr>
          <a:xfrm rot="0">
            <a:off x="10006443" y="7095924"/>
            <a:ext cx="2921769" cy="371513"/>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Premium</a:t>
            </a:r>
          </a:p>
        </p:txBody>
      </p:sp>
      <p:grpSp>
        <p:nvGrpSpPr>
          <p:cNvPr name="Group 45" id="45"/>
          <p:cNvGrpSpPr/>
          <p:nvPr/>
        </p:nvGrpSpPr>
        <p:grpSpPr>
          <a:xfrm rot="0">
            <a:off x="10006443" y="7689938"/>
            <a:ext cx="3270153" cy="1568362"/>
            <a:chOff x="0" y="0"/>
            <a:chExt cx="861275" cy="413067"/>
          </a:xfrm>
        </p:grpSpPr>
        <p:sp>
          <p:nvSpPr>
            <p:cNvPr name="Freeform 46" id="46"/>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47" id="47"/>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48" id="48"/>
          <p:cNvSpPr txBox="true"/>
          <p:nvPr/>
        </p:nvSpPr>
        <p:spPr>
          <a:xfrm rot="0">
            <a:off x="9009223" y="8200862"/>
            <a:ext cx="5264592" cy="537899"/>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£27.60</a:t>
            </a:r>
          </a:p>
        </p:txBody>
      </p:sp>
      <p:sp>
        <p:nvSpPr>
          <p:cNvPr name="TextBox 49" id="49"/>
          <p:cNvSpPr txBox="true"/>
          <p:nvPr/>
        </p:nvSpPr>
        <p:spPr>
          <a:xfrm rot="0">
            <a:off x="1064091" y="1051500"/>
            <a:ext cx="6824557" cy="1908350"/>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Income Protection</a:t>
            </a:r>
          </a:p>
        </p:txBody>
      </p:sp>
      <p:sp>
        <p:nvSpPr>
          <p:cNvPr name="TextBox 50" id="50"/>
          <p:cNvSpPr txBox="true"/>
          <p:nvPr/>
        </p:nvSpPr>
        <p:spPr>
          <a:xfrm rot="0">
            <a:off x="90434" y="9978008"/>
            <a:ext cx="7385606" cy="207672"/>
          </a:xfrm>
          <a:prstGeom prst="rect">
            <a:avLst/>
          </a:prstGeom>
        </p:spPr>
        <p:txBody>
          <a:bodyPr anchor="t" rtlCol="false" tIns="0" lIns="0" bIns="0" rIns="0">
            <a:spAutoFit/>
          </a:bodyPr>
          <a:lstStyle/>
          <a:p>
            <a:pPr algn="just">
              <a:lnSpc>
                <a:spcPts val="1680"/>
              </a:lnSpc>
            </a:pPr>
            <a:r>
              <a:rPr lang="en-US" sz="1200" b="true">
                <a:solidFill>
                  <a:srgbClr val="FFFFFF"/>
                </a:solidFill>
                <a:latin typeface="Garet Bold"/>
                <a:ea typeface="Garet Bold"/>
                <a:cs typeface="Garet Bold"/>
                <a:sym typeface="Garet Bold"/>
              </a:rPr>
              <a:t>Quote Ref: BQG0RJ3M55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98852" y="1362748"/>
            <a:ext cx="1196737" cy="1337136"/>
          </a:xfrm>
          <a:custGeom>
            <a:avLst/>
            <a:gdLst/>
            <a:ahLst/>
            <a:cxnLst/>
            <a:rect r="r" b="b" t="t" l="l"/>
            <a:pathLst>
              <a:path h="1337136" w="1196737">
                <a:moveTo>
                  <a:pt x="0" y="0"/>
                </a:moveTo>
                <a:lnTo>
                  <a:pt x="1196736" y="0"/>
                </a:lnTo>
                <a:lnTo>
                  <a:pt x="1196736" y="1337136"/>
                </a:lnTo>
                <a:lnTo>
                  <a:pt x="0" y="133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3" id="3"/>
          <p:cNvSpPr/>
          <p:nvPr/>
        </p:nvSpPr>
        <p:spPr>
          <a:xfrm flipH="false" flipV="false" rot="0">
            <a:off x="11151949" y="2230635"/>
            <a:ext cx="13911298" cy="4611218"/>
          </a:xfrm>
          <a:custGeom>
            <a:avLst/>
            <a:gdLst/>
            <a:ahLst/>
            <a:cxnLst/>
            <a:rect r="r" b="b" t="t" l="l"/>
            <a:pathLst>
              <a:path h="4611218" w="13911298">
                <a:moveTo>
                  <a:pt x="0" y="0"/>
                </a:moveTo>
                <a:lnTo>
                  <a:pt x="13911298" y="0"/>
                </a:lnTo>
                <a:lnTo>
                  <a:pt x="13911298" y="4611219"/>
                </a:lnTo>
                <a:lnTo>
                  <a:pt x="0" y="4611219"/>
                </a:lnTo>
                <a:lnTo>
                  <a:pt x="0" y="0"/>
                </a:lnTo>
                <a:close/>
              </a:path>
            </a:pathLst>
          </a:custGeom>
          <a:blipFill>
            <a:blip r:embed="rId4">
              <a:extLst>
                <a:ext uri="{96DAC541-7B7A-43D3-8B79-37D633B846F1}">
                  <asvg:svgBlip xmlns:asvg="http://schemas.microsoft.com/office/drawing/2016/SVG/main" r:embed="rId5"/>
                </a:ext>
              </a:extLst>
            </a:blip>
            <a:stretch>
              <a:fillRect l="0" t="0" r="-82881" b="0"/>
            </a:stretch>
          </a:blipFill>
        </p:spPr>
        <p:txBody>
          <a:bodyPr/>
          <a:p/>
        </p:txBody>
      </p:sp>
      <p:sp>
        <p:nvSpPr>
          <p:cNvPr name="Freeform 4" id="4"/>
          <p:cNvSpPr/>
          <p:nvPr/>
        </p:nvSpPr>
        <p:spPr>
          <a:xfrm flipH="false" flipV="false" rot="0">
            <a:off x="11820663" y="6835776"/>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sp>
        <p:nvSpPr>
          <p:cNvPr name="Freeform 5" id="5"/>
          <p:cNvSpPr/>
          <p:nvPr/>
        </p:nvSpPr>
        <p:spPr>
          <a:xfrm flipH="false" flipV="false" rot="0">
            <a:off x="4934612" y="6262292"/>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6" id="6"/>
          <p:cNvSpPr/>
          <p:nvPr/>
        </p:nvSpPr>
        <p:spPr>
          <a:xfrm flipH="false" flipV="false" rot="0">
            <a:off x="7039650" y="6262292"/>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7" id="7"/>
          <p:cNvSpPr/>
          <p:nvPr/>
        </p:nvSpPr>
        <p:spPr>
          <a:xfrm flipH="false" flipV="false" rot="0">
            <a:off x="7046818" y="736708"/>
            <a:ext cx="912369" cy="281871"/>
          </a:xfrm>
          <a:custGeom>
            <a:avLst/>
            <a:gdLst/>
            <a:ahLst/>
            <a:cxnLst/>
            <a:rect r="r" b="b" t="t" l="l"/>
            <a:pathLst>
              <a:path h="281871" w="912369">
                <a:moveTo>
                  <a:pt x="0" y="0"/>
                </a:moveTo>
                <a:lnTo>
                  <a:pt x="912369" y="0"/>
                </a:lnTo>
                <a:lnTo>
                  <a:pt x="912369" y="281871"/>
                </a:lnTo>
                <a:lnTo>
                  <a:pt x="0" y="281871"/>
                </a:lnTo>
                <a:lnTo>
                  <a:pt x="0" y="0"/>
                </a:lnTo>
                <a:close/>
              </a:path>
            </a:pathLst>
          </a:custGeom>
          <a:blipFill>
            <a:blip r:embed="rId9">
              <a:extLst>
                <a:ext uri="{96DAC541-7B7A-43D3-8B79-37D633B846F1}">
                  <asvg:svgBlip xmlns:asvg="http://schemas.microsoft.com/office/drawing/2016/SVG/main" r:embed="rId10"/>
                </a:ext>
              </a:extLst>
            </a:blip>
            <a:stretch>
              <a:fillRect l="-28013" t="0" r="-57816" b="0"/>
            </a:stretch>
          </a:blipFill>
        </p:spPr>
        <p:txBody>
          <a:bodyPr/>
          <a:p/>
        </p:txBody>
      </p:sp>
      <p:sp>
        <p:nvSpPr>
          <p:cNvPr name="Freeform 8" id="8"/>
          <p:cNvSpPr/>
          <p:nvPr/>
        </p:nvSpPr>
        <p:spPr>
          <a:xfrm flipH="false" flipV="false" rot="-5400000">
            <a:off x="7048174" y="736974"/>
            <a:ext cx="909658" cy="281339"/>
          </a:xfrm>
          <a:custGeom>
            <a:avLst/>
            <a:gdLst/>
            <a:ahLst/>
            <a:cxnLst/>
            <a:rect r="r" b="b" t="t" l="l"/>
            <a:pathLst>
              <a:path h="281339" w="909658">
                <a:moveTo>
                  <a:pt x="0" y="0"/>
                </a:moveTo>
                <a:lnTo>
                  <a:pt x="909658" y="0"/>
                </a:lnTo>
                <a:lnTo>
                  <a:pt x="909658" y="281339"/>
                </a:lnTo>
                <a:lnTo>
                  <a:pt x="0" y="281339"/>
                </a:lnTo>
                <a:lnTo>
                  <a:pt x="0" y="0"/>
                </a:lnTo>
                <a:close/>
              </a:path>
            </a:pathLst>
          </a:custGeom>
          <a:blipFill>
            <a:blip r:embed="rId7">
              <a:extLst>
                <a:ext uri="{96DAC541-7B7A-43D3-8B79-37D633B846F1}">
                  <asvg:svgBlip xmlns:asvg="http://schemas.microsoft.com/office/drawing/2016/SVG/main" r:embed="rId8"/>
                </a:ext>
              </a:extLst>
            </a:blip>
            <a:stretch>
              <a:fillRect l="-24033" t="-107723" r="-4438" b="-1529"/>
            </a:stretch>
          </a:blipFill>
        </p:spPr>
        <p:txBody>
          <a:bodyPr/>
          <a:p/>
        </p:txBody>
      </p:sp>
      <p:sp>
        <p:nvSpPr>
          <p:cNvPr name="Freeform 9" id="9"/>
          <p:cNvSpPr/>
          <p:nvPr/>
        </p:nvSpPr>
        <p:spPr>
          <a:xfrm flipH="false" flipV="false" rot="0">
            <a:off x="8421252" y="3645485"/>
            <a:ext cx="722748" cy="268947"/>
          </a:xfrm>
          <a:custGeom>
            <a:avLst/>
            <a:gdLst/>
            <a:ahLst/>
            <a:cxnLst/>
            <a:rect r="r" b="b" t="t" l="l"/>
            <a:pathLst>
              <a:path h="268947" w="722748">
                <a:moveTo>
                  <a:pt x="0" y="0"/>
                </a:moveTo>
                <a:lnTo>
                  <a:pt x="722748" y="0"/>
                </a:lnTo>
                <a:lnTo>
                  <a:pt x="722748" y="268947"/>
                </a:lnTo>
                <a:lnTo>
                  <a:pt x="0" y="268947"/>
                </a:lnTo>
                <a:lnTo>
                  <a:pt x="0" y="0"/>
                </a:lnTo>
                <a:close/>
              </a:path>
            </a:pathLst>
          </a:custGeom>
          <a:blipFill>
            <a:blip r:embed="rId11">
              <a:extLst>
                <a:ext uri="{96DAC541-7B7A-43D3-8B79-37D633B846F1}">
                  <asvg:svgBlip xmlns:asvg="http://schemas.microsoft.com/office/drawing/2016/SVG/main" r:embed="rId12"/>
                </a:ext>
              </a:extLst>
            </a:blip>
            <a:stretch>
              <a:fillRect l="-157485" t="-205270" r="-142070" b="-176568"/>
            </a:stretch>
          </a:blipFill>
        </p:spPr>
        <p:txBody>
          <a:bodyPr/>
          <a:p/>
        </p:txBody>
      </p:sp>
      <p:sp>
        <p:nvSpPr>
          <p:cNvPr name="Freeform 10" id="10"/>
          <p:cNvSpPr/>
          <p:nvPr/>
        </p:nvSpPr>
        <p:spPr>
          <a:xfrm flipH="false" flipV="false" rot="0">
            <a:off x="8658638" y="3404897"/>
            <a:ext cx="247976" cy="750123"/>
          </a:xfrm>
          <a:custGeom>
            <a:avLst/>
            <a:gdLst/>
            <a:ahLst/>
            <a:cxnLst/>
            <a:rect r="r" b="b" t="t" l="l"/>
            <a:pathLst>
              <a:path h="750123" w="247976">
                <a:moveTo>
                  <a:pt x="0" y="0"/>
                </a:moveTo>
                <a:lnTo>
                  <a:pt x="247976" y="0"/>
                </a:lnTo>
                <a:lnTo>
                  <a:pt x="247976" y="750123"/>
                </a:lnTo>
                <a:lnTo>
                  <a:pt x="0" y="750123"/>
                </a:lnTo>
                <a:lnTo>
                  <a:pt x="0" y="0"/>
                </a:lnTo>
                <a:close/>
              </a:path>
            </a:pathLst>
          </a:custGeom>
          <a:blipFill>
            <a:blip r:embed="rId13">
              <a:extLst>
                <a:ext uri="{96DAC541-7B7A-43D3-8B79-37D633B846F1}">
                  <asvg:svgBlip xmlns:asvg="http://schemas.microsoft.com/office/drawing/2016/SVG/main" r:embed="rId14"/>
                </a:ext>
              </a:extLst>
            </a:blip>
            <a:stretch>
              <a:fillRect l="-51038" t="-20505" r="-249216" b="-11810"/>
            </a:stretch>
          </a:blipFill>
        </p:spPr>
        <p:txBody>
          <a:bodyPr/>
          <a:p/>
        </p:txBody>
      </p:sp>
      <p:grpSp>
        <p:nvGrpSpPr>
          <p:cNvPr name="Group 11" id="11"/>
          <p:cNvGrpSpPr/>
          <p:nvPr/>
        </p:nvGrpSpPr>
        <p:grpSpPr>
          <a:xfrm rot="0">
            <a:off x="11151949" y="-577994"/>
            <a:ext cx="7406718" cy="6408075"/>
            <a:chOff x="0" y="0"/>
            <a:chExt cx="752062" cy="650662"/>
          </a:xfrm>
        </p:grpSpPr>
        <p:sp>
          <p:nvSpPr>
            <p:cNvPr name="Freeform 12" id="12"/>
            <p:cNvSpPr/>
            <p:nvPr/>
          </p:nvSpPr>
          <p:spPr>
            <a:xfrm flipH="false" flipV="false" rot="0">
              <a:off x="0" y="0"/>
              <a:ext cx="752062" cy="650662"/>
            </a:xfrm>
            <a:custGeom>
              <a:avLst/>
              <a:gdLst/>
              <a:ahLst/>
              <a:cxnLst/>
              <a:rect r="r" b="b" t="t" l="l"/>
              <a:pathLst>
                <a:path h="650662" w="752062">
                  <a:moveTo>
                    <a:pt x="104526" y="0"/>
                  </a:moveTo>
                  <a:lnTo>
                    <a:pt x="647536" y="0"/>
                  </a:lnTo>
                  <a:cubicBezTo>
                    <a:pt x="675258" y="0"/>
                    <a:pt x="701845" y="11012"/>
                    <a:pt x="721447" y="30615"/>
                  </a:cubicBezTo>
                  <a:cubicBezTo>
                    <a:pt x="741050" y="50217"/>
                    <a:pt x="752062" y="76804"/>
                    <a:pt x="752062" y="104526"/>
                  </a:cubicBezTo>
                  <a:lnTo>
                    <a:pt x="752062" y="546136"/>
                  </a:lnTo>
                  <a:cubicBezTo>
                    <a:pt x="752062" y="603864"/>
                    <a:pt x="705264" y="650662"/>
                    <a:pt x="647536" y="650662"/>
                  </a:cubicBezTo>
                  <a:lnTo>
                    <a:pt x="104526" y="650662"/>
                  </a:lnTo>
                  <a:cubicBezTo>
                    <a:pt x="46798" y="650662"/>
                    <a:pt x="0" y="603864"/>
                    <a:pt x="0" y="546136"/>
                  </a:cubicBezTo>
                  <a:lnTo>
                    <a:pt x="0" y="104526"/>
                  </a:lnTo>
                  <a:cubicBezTo>
                    <a:pt x="0" y="46798"/>
                    <a:pt x="46798" y="0"/>
                    <a:pt x="104526" y="0"/>
                  </a:cubicBezTo>
                  <a:close/>
                </a:path>
              </a:pathLst>
            </a:custGeom>
            <a:blipFill>
              <a:blip r:embed="rId15"/>
              <a:stretch>
                <a:fillRect l="-29741" t="0" r="-29741" b="0"/>
              </a:stretch>
            </a:blipFill>
          </p:spPr>
        </p:sp>
      </p:grpSp>
      <p:sp>
        <p:nvSpPr>
          <p:cNvPr name="Freeform 13" id="13"/>
          <p:cNvSpPr/>
          <p:nvPr/>
        </p:nvSpPr>
        <p:spPr>
          <a:xfrm flipH="false" flipV="false" rot="0">
            <a:off x="-989014" y="9877202"/>
            <a:ext cx="10843988" cy="1748593"/>
          </a:xfrm>
          <a:custGeom>
            <a:avLst/>
            <a:gdLst/>
            <a:ahLst/>
            <a:cxnLst/>
            <a:rect r="r" b="b" t="t" l="l"/>
            <a:pathLst>
              <a:path h="1748593" w="10843988">
                <a:moveTo>
                  <a:pt x="0" y="0"/>
                </a:moveTo>
                <a:lnTo>
                  <a:pt x="10843987" y="0"/>
                </a:lnTo>
                <a:lnTo>
                  <a:pt x="10843987" y="1748593"/>
                </a:lnTo>
                <a:lnTo>
                  <a:pt x="0" y="17485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txBody>
          <a:bodyPr/>
          <a:p/>
        </p:txBody>
      </p:sp>
      <p:sp>
        <p:nvSpPr>
          <p:cNvPr name="Freeform 14" id="14"/>
          <p:cNvSpPr/>
          <p:nvPr/>
        </p:nvSpPr>
        <p:spPr>
          <a:xfrm flipH="false" flipV="false" rot="0">
            <a:off x="4240817" y="9748682"/>
            <a:ext cx="14998829" cy="2587298"/>
          </a:xfrm>
          <a:custGeom>
            <a:avLst/>
            <a:gdLst/>
            <a:ahLst/>
            <a:cxnLst/>
            <a:rect r="r" b="b" t="t" l="l"/>
            <a:pathLst>
              <a:path h="2587298" w="14998829">
                <a:moveTo>
                  <a:pt x="0" y="0"/>
                </a:moveTo>
                <a:lnTo>
                  <a:pt x="14998829" y="0"/>
                </a:lnTo>
                <a:lnTo>
                  <a:pt x="14998829" y="2587298"/>
                </a:lnTo>
                <a:lnTo>
                  <a:pt x="0" y="25872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txBody>
          <a:bodyPr/>
          <a:p/>
        </p:txBody>
      </p:sp>
      <p:sp>
        <p:nvSpPr>
          <p:cNvPr name="Freeform 15" id="15"/>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20"/>
            <a:stretch>
              <a:fillRect l="0" t="0" r="0" b="0"/>
            </a:stretch>
          </a:blipFill>
        </p:spPr>
        <p:txBody>
          <a:bodyPr/>
          <a:p/>
        </p:txBody>
      </p:sp>
      <p:sp>
        <p:nvSpPr>
          <p:cNvPr name="Freeform 16" id="16"/>
          <p:cNvSpPr/>
          <p:nvPr/>
        </p:nvSpPr>
        <p:spPr>
          <a:xfrm flipH="false" flipV="false" rot="5400000">
            <a:off x="7656501" y="2971888"/>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grpSp>
        <p:nvGrpSpPr>
          <p:cNvPr name="Group 17" id="17"/>
          <p:cNvGrpSpPr/>
          <p:nvPr/>
        </p:nvGrpSpPr>
        <p:grpSpPr>
          <a:xfrm rot="0">
            <a:off x="1664459" y="7765515"/>
            <a:ext cx="3270153" cy="1568362"/>
            <a:chOff x="0" y="0"/>
            <a:chExt cx="861275" cy="413067"/>
          </a:xfrm>
        </p:grpSpPr>
        <p:sp>
          <p:nvSpPr>
            <p:cNvPr name="Freeform 18" id="18"/>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19" id="19"/>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grpSp>
        <p:nvGrpSpPr>
          <p:cNvPr name="Group 20" id="20"/>
          <p:cNvGrpSpPr/>
          <p:nvPr/>
        </p:nvGrpSpPr>
        <p:grpSpPr>
          <a:xfrm rot="0">
            <a:off x="5766767" y="7765515"/>
            <a:ext cx="3270153" cy="1568362"/>
            <a:chOff x="0" y="0"/>
            <a:chExt cx="861275" cy="413067"/>
          </a:xfrm>
        </p:grpSpPr>
        <p:sp>
          <p:nvSpPr>
            <p:cNvPr name="Freeform 21" id="21"/>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22" id="22"/>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23" id="23"/>
          <p:cNvSpPr txBox="true"/>
          <p:nvPr/>
        </p:nvSpPr>
        <p:spPr>
          <a:xfrm rot="0">
            <a:off x="1252633" y="2627873"/>
            <a:ext cx="6824557" cy="2856297"/>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Life &amp; Critical Illness</a:t>
            </a:r>
          </a:p>
        </p:txBody>
      </p:sp>
      <p:sp>
        <p:nvSpPr>
          <p:cNvPr name="TextBox 24" id="24"/>
          <p:cNvSpPr txBox="true"/>
          <p:nvPr/>
        </p:nvSpPr>
        <p:spPr>
          <a:xfrm rot="0">
            <a:off x="1252633" y="4710453"/>
            <a:ext cx="8342956" cy="2571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Protecting you and your loved ones in the event of the unexpected.</a:t>
            </a:r>
          </a:p>
        </p:txBody>
      </p:sp>
      <p:sp>
        <p:nvSpPr>
          <p:cNvPr name="TextBox 25" id="25"/>
          <p:cNvSpPr txBox="true"/>
          <p:nvPr/>
        </p:nvSpPr>
        <p:spPr>
          <a:xfrm rot="0">
            <a:off x="1252633" y="6218115"/>
            <a:ext cx="3512078" cy="603342"/>
          </a:xfrm>
          <a:prstGeom prst="rect">
            <a:avLst/>
          </a:prstGeom>
        </p:spPr>
        <p:txBody>
          <a:bodyPr anchor="t" rtlCol="false" tIns="0" lIns="0" bIns="0" rIns="0">
            <a:spAutoFit/>
          </a:bodyPr>
          <a:lstStyle/>
          <a:p>
            <a:pPr algn="l">
              <a:lnSpc>
                <a:spcPts val="2444"/>
              </a:lnSpc>
            </a:pPr>
            <a:r>
              <a:rPr lang="en-US" sz="1746" b="true">
                <a:solidFill>
                  <a:srgbClr val="17273F"/>
                </a:solidFill>
                <a:latin typeface="Garet Bold"/>
                <a:ea typeface="Garet Bold"/>
                <a:cs typeface="Garet Bold"/>
                <a:sym typeface="Garet Bold"/>
              </a:rPr>
              <a:t>Kamil Skrzeczyna’s Recommendation For:</a:t>
            </a:r>
          </a:p>
        </p:txBody>
      </p:sp>
      <p:sp>
        <p:nvSpPr>
          <p:cNvPr name="TextBox 26" id="26"/>
          <p:cNvSpPr txBox="true"/>
          <p:nvPr/>
        </p:nvSpPr>
        <p:spPr>
          <a:xfrm rot="0">
            <a:off x="5037970" y="6351516"/>
            <a:ext cx="4608878" cy="353409"/>
          </a:xfrm>
          <a:prstGeom prst="rect">
            <a:avLst/>
          </a:prstGeom>
        </p:spPr>
        <p:txBody>
          <a:bodyPr anchor="t" rtlCol="false" tIns="0" lIns="0" bIns="0" rIns="0">
            <a:spAutoFit/>
          </a:bodyPr>
          <a:lstStyle/>
          <a:p>
            <a:pPr algn="ctr">
              <a:lnSpc>
                <a:spcPts val="2864"/>
              </a:lnSpc>
            </a:pPr>
            <a:r>
              <a:rPr lang="en-US" sz="2046" b="true">
                <a:solidFill>
                  <a:srgbClr val="FFFFFF"/>
                </a:solidFill>
                <a:latin typeface="Garet Bold"/>
                <a:ea typeface="Garet Bold"/>
                <a:cs typeface="Garet Bold"/>
                <a:sym typeface="Garet Bold"/>
              </a:rPr>
              <a:t>Life &amp; Critical Illness Protection</a:t>
            </a:r>
          </a:p>
        </p:txBody>
      </p:sp>
      <p:sp>
        <p:nvSpPr>
          <p:cNvPr name="TextBox 27" id="27"/>
          <p:cNvSpPr txBox="true"/>
          <p:nvPr/>
        </p:nvSpPr>
        <p:spPr>
          <a:xfrm rot="0">
            <a:off x="2406358" y="7321236"/>
            <a:ext cx="1855598" cy="357597"/>
          </a:xfrm>
          <a:prstGeom prst="rect">
            <a:avLst/>
          </a:prstGeom>
        </p:spPr>
        <p:txBody>
          <a:bodyPr anchor="t" rtlCol="false" tIns="0" lIns="0" bIns="0" rIns="0">
            <a:spAutoFit/>
          </a:bodyPr>
          <a:lstStyle/>
          <a:p>
            <a:pPr algn="l">
              <a:lnSpc>
                <a:spcPts val="2864"/>
              </a:lnSpc>
            </a:pPr>
            <a:r>
              <a:rPr lang="en-US" sz="2046" b="true">
                <a:solidFill>
                  <a:srgbClr val="17273F"/>
                </a:solidFill>
                <a:latin typeface="Garet Bold"/>
                <a:ea typeface="Garet Bold"/>
                <a:cs typeface="Garet Bold"/>
                <a:sym typeface="Garet Bold"/>
              </a:rPr>
              <a:t>Assured For</a:t>
            </a:r>
          </a:p>
        </p:txBody>
      </p:sp>
      <p:sp>
        <p:nvSpPr>
          <p:cNvPr name="TextBox 28" id="28"/>
          <p:cNvSpPr txBox="true"/>
          <p:nvPr/>
        </p:nvSpPr>
        <p:spPr>
          <a:xfrm rot="0">
            <a:off x="647404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Term</a:t>
            </a:r>
          </a:p>
        </p:txBody>
      </p:sp>
      <p:grpSp>
        <p:nvGrpSpPr>
          <p:cNvPr name="Group 29" id="29"/>
          <p:cNvGrpSpPr/>
          <p:nvPr/>
        </p:nvGrpSpPr>
        <p:grpSpPr>
          <a:xfrm rot="0">
            <a:off x="9989407" y="7765515"/>
            <a:ext cx="3270153" cy="1568362"/>
            <a:chOff x="0" y="0"/>
            <a:chExt cx="861275" cy="413067"/>
          </a:xfrm>
        </p:grpSpPr>
        <p:sp>
          <p:nvSpPr>
            <p:cNvPr name="Freeform 30" id="30"/>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1" id="31"/>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2" id="32"/>
          <p:cNvSpPr txBox="true"/>
          <p:nvPr/>
        </p:nvSpPr>
        <p:spPr>
          <a:xfrm rot="0">
            <a:off x="1069668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Cover Type</a:t>
            </a:r>
          </a:p>
        </p:txBody>
      </p:sp>
      <p:grpSp>
        <p:nvGrpSpPr>
          <p:cNvPr name="Group 33" id="33"/>
          <p:cNvGrpSpPr/>
          <p:nvPr/>
        </p:nvGrpSpPr>
        <p:grpSpPr>
          <a:xfrm rot="0">
            <a:off x="14212060" y="7765515"/>
            <a:ext cx="3270153" cy="1568362"/>
            <a:chOff x="0" y="0"/>
            <a:chExt cx="861275" cy="413067"/>
          </a:xfrm>
        </p:grpSpPr>
        <p:sp>
          <p:nvSpPr>
            <p:cNvPr name="Freeform 34" id="34"/>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5" id="35"/>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6" id="36"/>
          <p:cNvSpPr txBox="true"/>
          <p:nvPr/>
        </p:nvSpPr>
        <p:spPr>
          <a:xfrm rot="0">
            <a:off x="14919338"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Basis</a:t>
            </a:r>
          </a:p>
        </p:txBody>
      </p:sp>
      <p:sp>
        <p:nvSpPr>
          <p:cNvPr name="TextBox 37" id="37"/>
          <p:cNvSpPr txBox="true"/>
          <p:nvPr/>
        </p:nvSpPr>
        <p:spPr>
          <a:xfrm rot="0">
            <a:off x="972012" y="8240282"/>
            <a:ext cx="4655046"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{{life_assured_for_2}}</a:t>
            </a:r>
          </a:p>
        </p:txBody>
      </p:sp>
      <p:sp>
        <p:nvSpPr>
          <p:cNvPr name="TextBox 38" id="38"/>
          <p:cNvSpPr txBox="true"/>
          <p:nvPr/>
        </p:nvSpPr>
        <p:spPr>
          <a:xfrm rot="0">
            <a:off x="5856946" y="8240282"/>
            <a:ext cx="3184178"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25</a:t>
            </a:r>
          </a:p>
        </p:txBody>
      </p:sp>
      <p:sp>
        <p:nvSpPr>
          <p:cNvPr name="TextBox 39" id="39"/>
          <p:cNvSpPr txBox="true"/>
          <p:nvPr/>
        </p:nvSpPr>
        <p:spPr>
          <a:xfrm rot="0">
            <a:off x="9364014" y="8288433"/>
            <a:ext cx="4520952"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Upgraded</a:t>
            </a:r>
          </a:p>
        </p:txBody>
      </p:sp>
      <p:sp>
        <p:nvSpPr>
          <p:cNvPr name="TextBox 40" id="40"/>
          <p:cNvSpPr txBox="true"/>
          <p:nvPr/>
        </p:nvSpPr>
        <p:spPr>
          <a:xfrm rot="0">
            <a:off x="14277795" y="8288433"/>
            <a:ext cx="3248323" cy="537845"/>
          </a:xfrm>
          <a:prstGeom prst="rect">
            <a:avLst/>
          </a:prstGeom>
        </p:spPr>
        <p:txBody>
          <a:bodyPr anchor="t" rtlCol="false" tIns="0" lIns="0" bIns="0" rIns="0">
            <a:spAutoFit/>
          </a:bodyPr>
          <a:lstStyle/>
          <a:p>
            <a:pPr algn="ctr" marL="0" indent="0" lvl="0">
              <a:lnSpc>
                <a:spcPts val="4480"/>
              </a:lnSpc>
              <a:spcBef>
                <a:spcPct val="0"/>
              </a:spcBef>
            </a:pPr>
            <a:r>
              <a:rPr lang="en-US" b="true" sz="3200" strike="noStrike" u="none">
                <a:solidFill>
                  <a:srgbClr val="FFFFFF"/>
                </a:solidFill>
                <a:latin typeface="Garet Bold"/>
                <a:ea typeface="Garet Bold"/>
                <a:cs typeface="Garet Bold"/>
                <a:sym typeface="Garet Bold"/>
              </a:rPr>
              <a:t>Decreasing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DAG1G0OZhys</dc:identifier>
  <dcterms:modified xsi:type="dcterms:W3CDTF">2011-08-01T06:04:30Z</dcterms:modified>
  <cp:revision>1</cp:revision>
  <dc:title>FM_Master_Template_v2</dc:title>
</cp:coreProperties>
</file>